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5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4BA"/>
    <a:srgbClr val="1373B7"/>
    <a:srgbClr val="3093EF"/>
    <a:srgbClr val="64677A"/>
    <a:srgbClr val="4F5261"/>
    <a:srgbClr val="E5E5E0"/>
    <a:srgbClr val="8E9CAC"/>
    <a:srgbClr val="393B45"/>
    <a:srgbClr val="9EAAB8"/>
    <a:srgbClr val="ACB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3" autoAdjust="0"/>
    <p:restoredTop sz="89250" autoAdjust="0"/>
  </p:normalViewPr>
  <p:slideViewPr>
    <p:cSldViewPr snapToGrid="0" showGuides="1">
      <p:cViewPr varScale="1">
        <p:scale>
          <a:sx n="76" d="100"/>
          <a:sy n="76" d="100"/>
        </p:scale>
        <p:origin x="704" y="192"/>
      </p:cViewPr>
      <p:guideLst>
        <p:guide orient="horz" pos="21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D32D4-C28E-4012-89F6-24CED8768129}" type="doc">
      <dgm:prSet loTypeId="urn:microsoft.com/office/officeart/2009/3/layout/SubStep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E6908C5-F92F-4596-85F4-729D142C320D}">
      <dgm:prSet phldrT="[文本]" custT="1"/>
      <dgm:spPr/>
      <dgm:t>
        <a:bodyPr/>
        <a:lstStyle/>
        <a:p>
          <a:r>
            <a:rPr lang="zh-CN" altLang="en-US" sz="1600" b="1" dirty="0"/>
            <a:t>平台直连下单</a:t>
          </a:r>
        </a:p>
      </dgm:t>
    </dgm:pt>
    <dgm:pt modelId="{2EF35252-BDB9-4B43-A673-231CD95C4B51}" type="parTrans" cxnId="{9809E127-C7D1-447E-A914-4E821C8E2D79}">
      <dgm:prSet/>
      <dgm:spPr/>
      <dgm:t>
        <a:bodyPr/>
        <a:lstStyle/>
        <a:p>
          <a:endParaRPr lang="zh-CN" altLang="en-US" sz="1600" b="1"/>
        </a:p>
      </dgm:t>
    </dgm:pt>
    <dgm:pt modelId="{5867EE6E-5A2D-4D23-82D6-C6895E01B4AC}" type="sibTrans" cxnId="{9809E127-C7D1-447E-A914-4E821C8E2D79}">
      <dgm:prSet/>
      <dgm:spPr/>
      <dgm:t>
        <a:bodyPr/>
        <a:lstStyle/>
        <a:p>
          <a:endParaRPr lang="zh-CN" altLang="en-US" sz="1600" b="1"/>
        </a:p>
      </dgm:t>
    </dgm:pt>
    <dgm:pt modelId="{13A19D42-505E-4F44-9D05-8FBA21050834}">
      <dgm:prSet phldrT="[文本]" custT="1"/>
      <dgm:spPr/>
      <dgm:t>
        <a:bodyPr/>
        <a:lstStyle/>
        <a:p>
          <a:r>
            <a:rPr lang="zh-CN" altLang="en-US" sz="1600" b="1" dirty="0"/>
            <a:t>线上介绍线下交付</a:t>
          </a:r>
        </a:p>
      </dgm:t>
    </dgm:pt>
    <dgm:pt modelId="{20C37B02-93D9-4415-8A4C-91F13FE07DEB}" type="parTrans" cxnId="{6F93423B-8B21-4E71-8376-45A56B33B3D9}">
      <dgm:prSet/>
      <dgm:spPr/>
      <dgm:t>
        <a:bodyPr/>
        <a:lstStyle/>
        <a:p>
          <a:endParaRPr lang="zh-CN" altLang="en-US" sz="1600" b="1"/>
        </a:p>
      </dgm:t>
    </dgm:pt>
    <dgm:pt modelId="{C0F6D1D5-F7B2-4D8A-A3C4-49C60CCA9B87}" type="sibTrans" cxnId="{6F93423B-8B21-4E71-8376-45A56B33B3D9}">
      <dgm:prSet/>
      <dgm:spPr/>
      <dgm:t>
        <a:bodyPr/>
        <a:lstStyle/>
        <a:p>
          <a:endParaRPr lang="zh-CN" altLang="en-US" sz="1600" b="1"/>
        </a:p>
      </dgm:t>
    </dgm:pt>
    <dgm:pt modelId="{9892425F-6101-471F-B473-75B29D59E5A3}">
      <dgm:prSet phldrT="[文本]" custT="1"/>
      <dgm:spPr/>
      <dgm:t>
        <a:bodyPr/>
        <a:lstStyle/>
        <a:p>
          <a:r>
            <a:rPr lang="zh-CN" altLang="en-US" sz="1600" b="1" dirty="0"/>
            <a:t>线上申请线下交付</a:t>
          </a:r>
        </a:p>
      </dgm:t>
    </dgm:pt>
    <dgm:pt modelId="{90477F52-A537-4B47-B257-D85A9DDEA7CC}" type="parTrans" cxnId="{F17852AC-A6D1-4FD2-9E17-D4E3577C5DF3}">
      <dgm:prSet/>
      <dgm:spPr/>
      <dgm:t>
        <a:bodyPr/>
        <a:lstStyle/>
        <a:p>
          <a:endParaRPr lang="zh-CN" altLang="en-US" sz="1600" b="1"/>
        </a:p>
      </dgm:t>
    </dgm:pt>
    <dgm:pt modelId="{19641B78-2FEF-4E6A-9424-2AE789BB7AE9}" type="sibTrans" cxnId="{F17852AC-A6D1-4FD2-9E17-D4E3577C5DF3}">
      <dgm:prSet/>
      <dgm:spPr/>
      <dgm:t>
        <a:bodyPr/>
        <a:lstStyle/>
        <a:p>
          <a:endParaRPr lang="zh-CN" altLang="en-US" sz="1600" b="1"/>
        </a:p>
      </dgm:t>
    </dgm:pt>
    <dgm:pt modelId="{F1740EBE-B0DE-4B88-BC6F-535B34145554}">
      <dgm:prSet phldrT="[文本]" custT="1"/>
      <dgm:spPr/>
      <dgm:t>
        <a:bodyPr/>
        <a:lstStyle/>
        <a:p>
          <a:r>
            <a:rPr lang="zh-CN" altLang="en-US" sz="1600" b="1" dirty="0"/>
            <a:t>线上引流合作交付</a:t>
          </a:r>
        </a:p>
      </dgm:t>
    </dgm:pt>
    <dgm:pt modelId="{7CD486E9-AA21-4F12-AE3D-F8C90AB546B7}" type="parTrans" cxnId="{4A30D3DA-D90E-4380-92F4-585C5B4D4648}">
      <dgm:prSet/>
      <dgm:spPr/>
      <dgm:t>
        <a:bodyPr/>
        <a:lstStyle/>
        <a:p>
          <a:endParaRPr lang="zh-CN" altLang="en-US" sz="1600" b="1"/>
        </a:p>
      </dgm:t>
    </dgm:pt>
    <dgm:pt modelId="{285C8DAD-B0BC-49B3-99B2-22E32EAFEAA3}" type="sibTrans" cxnId="{4A30D3DA-D90E-4380-92F4-585C5B4D4648}">
      <dgm:prSet/>
      <dgm:spPr/>
      <dgm:t>
        <a:bodyPr/>
        <a:lstStyle/>
        <a:p>
          <a:endParaRPr lang="zh-CN" altLang="en-US" sz="1600" b="1"/>
        </a:p>
      </dgm:t>
    </dgm:pt>
    <dgm:pt modelId="{3613FF19-56A7-45DD-8DEA-1D297F6E817D}">
      <dgm:prSet phldrT="[文本]" custT="1"/>
      <dgm:spPr/>
      <dgm:t>
        <a:bodyPr/>
        <a:lstStyle/>
        <a:p>
          <a:r>
            <a:rPr lang="zh-CN" altLang="en-US" sz="1600" b="1" dirty="0"/>
            <a:t>预购团购</a:t>
          </a:r>
        </a:p>
      </dgm:t>
    </dgm:pt>
    <dgm:pt modelId="{06F17C87-FAF7-4A88-857E-68F0435F9C03}" type="parTrans" cxnId="{5D5372EC-B7CE-4AAA-A96A-A7824D20F534}">
      <dgm:prSet/>
      <dgm:spPr/>
      <dgm:t>
        <a:bodyPr/>
        <a:lstStyle/>
        <a:p>
          <a:endParaRPr lang="zh-CN" altLang="en-US" sz="1600" b="1"/>
        </a:p>
      </dgm:t>
    </dgm:pt>
    <dgm:pt modelId="{3E275352-2C33-40E6-998F-9D79178378B3}" type="sibTrans" cxnId="{5D5372EC-B7CE-4AAA-A96A-A7824D20F534}">
      <dgm:prSet/>
      <dgm:spPr/>
      <dgm:t>
        <a:bodyPr/>
        <a:lstStyle/>
        <a:p>
          <a:endParaRPr lang="zh-CN" altLang="en-US" sz="1600" b="1"/>
        </a:p>
      </dgm:t>
    </dgm:pt>
    <dgm:pt modelId="{D267299F-6371-47C6-9CED-0B361A241F3A}">
      <dgm:prSet phldrT="[文本]" custT="1"/>
      <dgm:spPr/>
      <dgm:t>
        <a:bodyPr/>
        <a:lstStyle/>
        <a:p>
          <a:r>
            <a:rPr lang="zh-CN" altLang="en-US" sz="1600" b="1" dirty="0"/>
            <a:t>优惠券卡合作</a:t>
          </a:r>
        </a:p>
      </dgm:t>
    </dgm:pt>
    <dgm:pt modelId="{DEB5C439-AFEE-4230-9813-25053B49DC20}" type="parTrans" cxnId="{7D23B976-0CCA-4026-986C-8CA01C3EAC2D}">
      <dgm:prSet/>
      <dgm:spPr/>
      <dgm:t>
        <a:bodyPr/>
        <a:lstStyle/>
        <a:p>
          <a:endParaRPr lang="zh-CN" altLang="en-US" sz="1600" b="1"/>
        </a:p>
      </dgm:t>
    </dgm:pt>
    <dgm:pt modelId="{B2BE0C6D-B978-404F-BD46-839DCCD11702}" type="sibTrans" cxnId="{7D23B976-0CCA-4026-986C-8CA01C3EAC2D}">
      <dgm:prSet/>
      <dgm:spPr/>
      <dgm:t>
        <a:bodyPr/>
        <a:lstStyle/>
        <a:p>
          <a:endParaRPr lang="zh-CN" altLang="en-US" sz="1600" b="1"/>
        </a:p>
      </dgm:t>
    </dgm:pt>
    <dgm:pt modelId="{D38A0795-AD4C-44C5-AA17-7357315A56B4}" type="pres">
      <dgm:prSet presAssocID="{AA0D32D4-C28E-4012-89F6-24CED8768129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CN" altLang="en-US"/>
        </a:p>
      </dgm:t>
    </dgm:pt>
    <dgm:pt modelId="{00804AF0-1C87-47D0-9804-FCCB7B3F16E6}" type="pres">
      <dgm:prSet presAssocID="{EE6908C5-F92F-4596-85F4-729D142C320D}" presName="parTx1" presStyleLbl="node1" presStyleIdx="0" presStyleCnt="6"/>
      <dgm:spPr/>
      <dgm:t>
        <a:bodyPr/>
        <a:lstStyle/>
        <a:p>
          <a:endParaRPr lang="zh-CN" altLang="en-US"/>
        </a:p>
      </dgm:t>
    </dgm:pt>
    <dgm:pt modelId="{C802C4C2-D60F-4995-8CA6-E35E853F92FB}" type="pres">
      <dgm:prSet presAssocID="{13A19D42-505E-4F44-9D05-8FBA21050834}" presName="parTx2" presStyleLbl="node1" presStyleIdx="1" presStyleCnt="6"/>
      <dgm:spPr/>
      <dgm:t>
        <a:bodyPr/>
        <a:lstStyle/>
        <a:p>
          <a:endParaRPr lang="zh-CN" altLang="en-US"/>
        </a:p>
      </dgm:t>
    </dgm:pt>
    <dgm:pt modelId="{B6EB0895-7882-4C0F-BDCA-8716074A5258}" type="pres">
      <dgm:prSet presAssocID="{9892425F-6101-471F-B473-75B29D59E5A3}" presName="parTx3" presStyleLbl="node1" presStyleIdx="2" presStyleCnt="6"/>
      <dgm:spPr/>
      <dgm:t>
        <a:bodyPr/>
        <a:lstStyle/>
        <a:p>
          <a:endParaRPr lang="zh-CN" altLang="en-US"/>
        </a:p>
      </dgm:t>
    </dgm:pt>
    <dgm:pt modelId="{57CF4611-28F5-4515-A378-3BBBA7120B5A}" type="pres">
      <dgm:prSet presAssocID="{F1740EBE-B0DE-4B88-BC6F-535B34145554}" presName="parTx4" presStyleLbl="node1" presStyleIdx="3" presStyleCnt="6"/>
      <dgm:spPr/>
      <dgm:t>
        <a:bodyPr/>
        <a:lstStyle/>
        <a:p>
          <a:endParaRPr lang="zh-CN" altLang="en-US"/>
        </a:p>
      </dgm:t>
    </dgm:pt>
    <dgm:pt modelId="{4F38ECB1-AE17-4660-A0E4-BE453FCB0B3B}" type="pres">
      <dgm:prSet presAssocID="{3613FF19-56A7-45DD-8DEA-1D297F6E817D}" presName="parTx5" presStyleLbl="node1" presStyleIdx="4" presStyleCnt="6"/>
      <dgm:spPr/>
      <dgm:t>
        <a:bodyPr/>
        <a:lstStyle/>
        <a:p>
          <a:endParaRPr lang="zh-CN" altLang="en-US"/>
        </a:p>
      </dgm:t>
    </dgm:pt>
    <dgm:pt modelId="{6806033A-6A6E-4416-94D6-6409A8A22217}" type="pres">
      <dgm:prSet presAssocID="{D267299F-6371-47C6-9CED-0B361A241F3A}" presName="parTx6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9FFA8796-50D1-4475-AB30-998E4FC0EA9A}" type="presOf" srcId="{3613FF19-56A7-45DD-8DEA-1D297F6E817D}" destId="{4F38ECB1-AE17-4660-A0E4-BE453FCB0B3B}" srcOrd="0" destOrd="0" presId="urn:microsoft.com/office/officeart/2009/3/layout/SubStepProcess"/>
    <dgm:cxn modelId="{9809E127-C7D1-447E-A914-4E821C8E2D79}" srcId="{AA0D32D4-C28E-4012-89F6-24CED8768129}" destId="{EE6908C5-F92F-4596-85F4-729D142C320D}" srcOrd="0" destOrd="0" parTransId="{2EF35252-BDB9-4B43-A673-231CD95C4B51}" sibTransId="{5867EE6E-5A2D-4D23-82D6-C6895E01B4AC}"/>
    <dgm:cxn modelId="{62777B5D-2D41-4391-A661-B93DFBF38CE6}" type="presOf" srcId="{EE6908C5-F92F-4596-85F4-729D142C320D}" destId="{00804AF0-1C87-47D0-9804-FCCB7B3F16E6}" srcOrd="0" destOrd="0" presId="urn:microsoft.com/office/officeart/2009/3/layout/SubStepProcess"/>
    <dgm:cxn modelId="{5D5372EC-B7CE-4AAA-A96A-A7824D20F534}" srcId="{AA0D32D4-C28E-4012-89F6-24CED8768129}" destId="{3613FF19-56A7-45DD-8DEA-1D297F6E817D}" srcOrd="4" destOrd="0" parTransId="{06F17C87-FAF7-4A88-857E-68F0435F9C03}" sibTransId="{3E275352-2C33-40E6-998F-9D79178378B3}"/>
    <dgm:cxn modelId="{B3B709A0-0AEC-40E8-83FA-1D4DE4BD154F}" type="presOf" srcId="{AA0D32D4-C28E-4012-89F6-24CED8768129}" destId="{D38A0795-AD4C-44C5-AA17-7357315A56B4}" srcOrd="0" destOrd="0" presId="urn:microsoft.com/office/officeart/2009/3/layout/SubStepProcess"/>
    <dgm:cxn modelId="{F17852AC-A6D1-4FD2-9E17-D4E3577C5DF3}" srcId="{AA0D32D4-C28E-4012-89F6-24CED8768129}" destId="{9892425F-6101-471F-B473-75B29D59E5A3}" srcOrd="2" destOrd="0" parTransId="{90477F52-A537-4B47-B257-D85A9DDEA7CC}" sibTransId="{19641B78-2FEF-4E6A-9424-2AE789BB7AE9}"/>
    <dgm:cxn modelId="{4A30D3DA-D90E-4380-92F4-585C5B4D4648}" srcId="{AA0D32D4-C28E-4012-89F6-24CED8768129}" destId="{F1740EBE-B0DE-4B88-BC6F-535B34145554}" srcOrd="3" destOrd="0" parTransId="{7CD486E9-AA21-4F12-AE3D-F8C90AB546B7}" sibTransId="{285C8DAD-B0BC-49B3-99B2-22E32EAFEAA3}"/>
    <dgm:cxn modelId="{7D23B976-0CCA-4026-986C-8CA01C3EAC2D}" srcId="{AA0D32D4-C28E-4012-89F6-24CED8768129}" destId="{D267299F-6371-47C6-9CED-0B361A241F3A}" srcOrd="5" destOrd="0" parTransId="{DEB5C439-AFEE-4230-9813-25053B49DC20}" sibTransId="{B2BE0C6D-B978-404F-BD46-839DCCD11702}"/>
    <dgm:cxn modelId="{AC1A6AAD-6455-419A-8A65-F94D77238F54}" type="presOf" srcId="{9892425F-6101-471F-B473-75B29D59E5A3}" destId="{B6EB0895-7882-4C0F-BDCA-8716074A5258}" srcOrd="0" destOrd="0" presId="urn:microsoft.com/office/officeart/2009/3/layout/SubStepProcess"/>
    <dgm:cxn modelId="{CC9C0BA1-8916-4C9E-ACD4-501B9ECD9AD6}" type="presOf" srcId="{13A19D42-505E-4F44-9D05-8FBA21050834}" destId="{C802C4C2-D60F-4995-8CA6-E35E853F92FB}" srcOrd="0" destOrd="0" presId="urn:microsoft.com/office/officeart/2009/3/layout/SubStepProcess"/>
    <dgm:cxn modelId="{6F93423B-8B21-4E71-8376-45A56B33B3D9}" srcId="{AA0D32D4-C28E-4012-89F6-24CED8768129}" destId="{13A19D42-505E-4F44-9D05-8FBA21050834}" srcOrd="1" destOrd="0" parTransId="{20C37B02-93D9-4415-8A4C-91F13FE07DEB}" sibTransId="{C0F6D1D5-F7B2-4D8A-A3C4-49C60CCA9B87}"/>
    <dgm:cxn modelId="{D7CE1670-073D-493B-8889-2AD0CC566C1D}" type="presOf" srcId="{D267299F-6371-47C6-9CED-0B361A241F3A}" destId="{6806033A-6A6E-4416-94D6-6409A8A22217}" srcOrd="0" destOrd="0" presId="urn:microsoft.com/office/officeart/2009/3/layout/SubStepProcess"/>
    <dgm:cxn modelId="{FB2DBB26-466D-4DF3-8491-9AD24699C725}" type="presOf" srcId="{F1740EBE-B0DE-4B88-BC6F-535B34145554}" destId="{57CF4611-28F5-4515-A378-3BBBA7120B5A}" srcOrd="0" destOrd="0" presId="urn:microsoft.com/office/officeart/2009/3/layout/SubStepProcess"/>
    <dgm:cxn modelId="{FB959980-E2A8-4951-B7E8-DD40519CFDE4}" type="presParOf" srcId="{D38A0795-AD4C-44C5-AA17-7357315A56B4}" destId="{00804AF0-1C87-47D0-9804-FCCB7B3F16E6}" srcOrd="0" destOrd="0" presId="urn:microsoft.com/office/officeart/2009/3/layout/SubStepProcess"/>
    <dgm:cxn modelId="{D5BDF01C-1A05-4792-8667-FA563B749856}" type="presParOf" srcId="{D38A0795-AD4C-44C5-AA17-7357315A56B4}" destId="{C802C4C2-D60F-4995-8CA6-E35E853F92FB}" srcOrd="1" destOrd="0" presId="urn:microsoft.com/office/officeart/2009/3/layout/SubStepProcess"/>
    <dgm:cxn modelId="{35057D0B-92E7-48AE-AF1D-7A16AB3157D1}" type="presParOf" srcId="{D38A0795-AD4C-44C5-AA17-7357315A56B4}" destId="{B6EB0895-7882-4C0F-BDCA-8716074A5258}" srcOrd="2" destOrd="0" presId="urn:microsoft.com/office/officeart/2009/3/layout/SubStepProcess"/>
    <dgm:cxn modelId="{7BEC5D6C-997E-499E-BA9A-F31B46E6CBDF}" type="presParOf" srcId="{D38A0795-AD4C-44C5-AA17-7357315A56B4}" destId="{57CF4611-28F5-4515-A378-3BBBA7120B5A}" srcOrd="3" destOrd="0" presId="urn:microsoft.com/office/officeart/2009/3/layout/SubStepProcess"/>
    <dgm:cxn modelId="{D10B4244-4FC6-496B-B9F5-34EFA80F1B89}" type="presParOf" srcId="{D38A0795-AD4C-44C5-AA17-7357315A56B4}" destId="{4F38ECB1-AE17-4660-A0E4-BE453FCB0B3B}" srcOrd="4" destOrd="0" presId="urn:microsoft.com/office/officeart/2009/3/layout/SubStepProcess"/>
    <dgm:cxn modelId="{5650AF35-C158-413F-A1C3-E5DA5699A2D2}" type="presParOf" srcId="{D38A0795-AD4C-44C5-AA17-7357315A56B4}" destId="{6806033A-6A6E-4416-94D6-6409A8A22217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5EA5C-7AEE-4A50-8B7E-4CB883F72AE0}" type="doc">
      <dgm:prSet loTypeId="urn:microsoft.com/office/officeart/2005/8/layout/radial4#1" loCatId="relationship" qsTypeId="urn:microsoft.com/office/officeart/2005/8/quickstyle/simple1#6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2ACB67B3-E084-498A-9BD0-E521D24FE451}">
      <dgm:prSet phldrT="[文本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费用</a:t>
          </a:r>
        </a:p>
      </dgm:t>
    </dgm:pt>
    <dgm:pt modelId="{116D12BF-5DB5-4505-8F16-FB58024AF163}" type="parTrans" cxnId="{79807ED3-6BA4-488D-A51E-C456127C7BF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909B12-B122-47EE-A184-35DA9047619D}" type="sibTrans" cxnId="{79807ED3-6BA4-488D-A51E-C456127C7BF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3B4E7D-4BBA-4127-850A-0800A069C5AB}">
      <dgm:prSet phldrT="[文本]" custT="1"/>
      <dgm:spPr>
        <a:solidFill>
          <a:srgbClr val="0E90BE"/>
        </a:solidFill>
      </dgm:spPr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会费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A5C014-2F19-43F1-BB8A-DE6A26313D72}" type="parTrans" cxnId="{E2D6635E-A47B-446F-AA34-76BE955DF24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14A507-CB7F-455E-A440-1C0FF44E78FF}" type="sibTrans" cxnId="{E2D6635E-A47B-446F-AA34-76BE955DF24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0FCBF11-3705-4FFF-94A1-C5103651057B}">
      <dgm:prSet phldrT="[文本]" custT="1"/>
      <dgm:spPr>
        <a:solidFill>
          <a:srgbClr val="1C2B38"/>
        </a:solidFill>
      </dgm:spPr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活动费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C468BC-1F5E-46AD-AF25-E7BE52BF5C0D}" type="parTrans" cxnId="{56A81E80-6AB7-44C1-A887-6F3B6B3DE18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C2DBF5-209E-4B16-A4DA-5DE870A8E005}" type="sibTrans" cxnId="{56A81E80-6AB7-44C1-A887-6F3B6B3DE18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1C1FC2-9751-4E17-BB5E-300A13D1E119}">
      <dgm:prSet phldrT="[文本]" custT="1"/>
      <dgm:spPr>
        <a:solidFill>
          <a:srgbClr val="FFC543"/>
        </a:solidFill>
      </dgm:spPr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党费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02EFB8-B10B-455C-A0E0-7873AC50B4F7}" type="parTrans" cxnId="{79B6D84A-9DC4-40D0-A074-5E3BD8156222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1E04A3-EF51-4866-8D20-F129379506F2}" type="sibTrans" cxnId="{79B6D84A-9DC4-40D0-A074-5E3BD8156222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FCE4AB-2050-46E8-9EC0-2FE69B8640D5}">
      <dgm:prSet phldrT="[文本]" custT="1"/>
      <dgm:spPr>
        <a:solidFill>
          <a:srgbClr val="FC611F"/>
        </a:solidFill>
      </dgm:spPr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公益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555AA8-15C6-4751-895A-1DE5B7F79D01}" type="parTrans" cxnId="{1B58A49F-8AA0-46EE-B698-BE912FF7128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6F9F37-70A0-4D1B-B70C-2A73BD3A89BF}" type="sibTrans" cxnId="{1B58A49F-8AA0-46EE-B698-BE912FF7128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C40564-5AD6-41D9-A9E4-AA0249DAEF4F}" type="pres">
      <dgm:prSet presAssocID="{E545EA5C-7AEE-4A50-8B7E-4CB883F72A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ACF07AE-0361-428E-9728-188D96030135}" type="pres">
      <dgm:prSet presAssocID="{2ACB67B3-E084-498A-9BD0-E521D24FE45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13B9838-96EF-4E26-909E-30D106712EDC}" type="pres">
      <dgm:prSet presAssocID="{FBA5C014-2F19-43F1-BB8A-DE6A26313D72}" presName="parTrans" presStyleLbl="bgSibTrans2D1" presStyleIdx="0" presStyleCnt="4"/>
      <dgm:spPr/>
      <dgm:t>
        <a:bodyPr/>
        <a:lstStyle/>
        <a:p>
          <a:endParaRPr lang="zh-CN" altLang="en-US"/>
        </a:p>
      </dgm:t>
    </dgm:pt>
    <dgm:pt modelId="{E2FCB6F8-31BB-42C5-B1FD-1FB6DD6C8674}" type="pres">
      <dgm:prSet presAssocID="{703B4E7D-4BBA-4127-850A-0800A069C5A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1791CE-A162-4D11-B106-AFCAA6AB706F}" type="pres">
      <dgm:prSet presAssocID="{35C468BC-1F5E-46AD-AF25-E7BE52BF5C0D}" presName="parTrans" presStyleLbl="bgSibTrans2D1" presStyleIdx="1" presStyleCnt="4"/>
      <dgm:spPr/>
      <dgm:t>
        <a:bodyPr/>
        <a:lstStyle/>
        <a:p>
          <a:endParaRPr lang="zh-CN" altLang="en-US"/>
        </a:p>
      </dgm:t>
    </dgm:pt>
    <dgm:pt modelId="{63A27ACC-790C-437B-9D8C-93F942244539}" type="pres">
      <dgm:prSet presAssocID="{60FCBF11-3705-4FFF-94A1-C510365105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9AC2B-8856-4826-9A55-691DAAF59BAD}" type="pres">
      <dgm:prSet presAssocID="{8502EFB8-B10B-455C-A0E0-7873AC50B4F7}" presName="parTrans" presStyleLbl="bgSibTrans2D1" presStyleIdx="2" presStyleCnt="4"/>
      <dgm:spPr/>
      <dgm:t>
        <a:bodyPr/>
        <a:lstStyle/>
        <a:p>
          <a:endParaRPr lang="zh-CN" altLang="en-US"/>
        </a:p>
      </dgm:t>
    </dgm:pt>
    <dgm:pt modelId="{7DE5B464-6167-4903-86D5-106A9E22BB8E}" type="pres">
      <dgm:prSet presAssocID="{141C1FC2-9751-4E17-BB5E-300A13D1E11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9F0EED-307D-425A-903E-7760FA9A0299}" type="pres">
      <dgm:prSet presAssocID="{2D555AA8-15C6-4751-895A-1DE5B7F79D01}" presName="parTrans" presStyleLbl="bgSibTrans2D1" presStyleIdx="3" presStyleCnt="4"/>
      <dgm:spPr/>
      <dgm:t>
        <a:bodyPr/>
        <a:lstStyle/>
        <a:p>
          <a:endParaRPr lang="zh-CN" altLang="en-US"/>
        </a:p>
      </dgm:t>
    </dgm:pt>
    <dgm:pt modelId="{52FDD30B-397F-4733-9651-04500F6B9142}" type="pres">
      <dgm:prSet presAssocID="{C9FCE4AB-2050-46E8-9EC0-2FE69B8640D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989EF6-A457-415F-ABEF-69967286E51B}" type="presOf" srcId="{141C1FC2-9751-4E17-BB5E-300A13D1E119}" destId="{7DE5B464-6167-4903-86D5-106A9E22BB8E}" srcOrd="0" destOrd="0" presId="urn:microsoft.com/office/officeart/2005/8/layout/radial4#1"/>
    <dgm:cxn modelId="{28D09734-6476-49EB-B06A-6AFF091DBA6A}" type="presOf" srcId="{E545EA5C-7AEE-4A50-8B7E-4CB883F72AE0}" destId="{AFC40564-5AD6-41D9-A9E4-AA0249DAEF4F}" srcOrd="0" destOrd="0" presId="urn:microsoft.com/office/officeart/2005/8/layout/radial4#1"/>
    <dgm:cxn modelId="{79B6D84A-9DC4-40D0-A074-5E3BD8156222}" srcId="{2ACB67B3-E084-498A-9BD0-E521D24FE451}" destId="{141C1FC2-9751-4E17-BB5E-300A13D1E119}" srcOrd="2" destOrd="0" parTransId="{8502EFB8-B10B-455C-A0E0-7873AC50B4F7}" sibTransId="{391E04A3-EF51-4866-8D20-F129379506F2}"/>
    <dgm:cxn modelId="{56A81E80-6AB7-44C1-A887-6F3B6B3DE185}" srcId="{2ACB67B3-E084-498A-9BD0-E521D24FE451}" destId="{60FCBF11-3705-4FFF-94A1-C5103651057B}" srcOrd="1" destOrd="0" parTransId="{35C468BC-1F5E-46AD-AF25-E7BE52BF5C0D}" sibTransId="{A8C2DBF5-209E-4B16-A4DA-5DE870A8E005}"/>
    <dgm:cxn modelId="{1B58A49F-8AA0-46EE-B698-BE912FF7128D}" srcId="{2ACB67B3-E084-498A-9BD0-E521D24FE451}" destId="{C9FCE4AB-2050-46E8-9EC0-2FE69B8640D5}" srcOrd="3" destOrd="0" parTransId="{2D555AA8-15C6-4751-895A-1DE5B7F79D01}" sibTransId="{3A6F9F37-70A0-4D1B-B70C-2A73BD3A89BF}"/>
    <dgm:cxn modelId="{36F132E1-B0D7-4D31-AB2E-C6E6F21F6A1A}" type="presOf" srcId="{2ACB67B3-E084-498A-9BD0-E521D24FE451}" destId="{4ACF07AE-0361-428E-9728-188D96030135}" srcOrd="0" destOrd="0" presId="urn:microsoft.com/office/officeart/2005/8/layout/radial4#1"/>
    <dgm:cxn modelId="{651CA257-C7AB-47A4-AFD7-15122E716548}" type="presOf" srcId="{C9FCE4AB-2050-46E8-9EC0-2FE69B8640D5}" destId="{52FDD30B-397F-4733-9651-04500F6B9142}" srcOrd="0" destOrd="0" presId="urn:microsoft.com/office/officeart/2005/8/layout/radial4#1"/>
    <dgm:cxn modelId="{420A44FF-1176-4B7F-AEFF-DDFD422CC6E2}" type="presOf" srcId="{8502EFB8-B10B-455C-A0E0-7873AC50B4F7}" destId="{8D39AC2B-8856-4826-9A55-691DAAF59BAD}" srcOrd="0" destOrd="0" presId="urn:microsoft.com/office/officeart/2005/8/layout/radial4#1"/>
    <dgm:cxn modelId="{C6A3EF8B-8B77-46EF-92A0-A06F38B088A6}" type="presOf" srcId="{60FCBF11-3705-4FFF-94A1-C5103651057B}" destId="{63A27ACC-790C-437B-9D8C-93F942244539}" srcOrd="0" destOrd="0" presId="urn:microsoft.com/office/officeart/2005/8/layout/radial4#1"/>
    <dgm:cxn modelId="{E2D6635E-A47B-446F-AA34-76BE955DF24D}" srcId="{2ACB67B3-E084-498A-9BD0-E521D24FE451}" destId="{703B4E7D-4BBA-4127-850A-0800A069C5AB}" srcOrd="0" destOrd="0" parTransId="{FBA5C014-2F19-43F1-BB8A-DE6A26313D72}" sibTransId="{DF14A507-CB7F-455E-A440-1C0FF44E78FF}"/>
    <dgm:cxn modelId="{79807ED3-6BA4-488D-A51E-C456127C7BF5}" srcId="{E545EA5C-7AEE-4A50-8B7E-4CB883F72AE0}" destId="{2ACB67B3-E084-498A-9BD0-E521D24FE451}" srcOrd="0" destOrd="0" parTransId="{116D12BF-5DB5-4505-8F16-FB58024AF163}" sibTransId="{94909B12-B122-47EE-A184-35DA9047619D}"/>
    <dgm:cxn modelId="{E0A9589F-BC4A-42B3-BD3B-6F2CE7335978}" type="presOf" srcId="{703B4E7D-4BBA-4127-850A-0800A069C5AB}" destId="{E2FCB6F8-31BB-42C5-B1FD-1FB6DD6C8674}" srcOrd="0" destOrd="0" presId="urn:microsoft.com/office/officeart/2005/8/layout/radial4#1"/>
    <dgm:cxn modelId="{4B441840-7AFB-427C-BE4E-0B50F3CA6C77}" type="presOf" srcId="{35C468BC-1F5E-46AD-AF25-E7BE52BF5C0D}" destId="{1B1791CE-A162-4D11-B106-AFCAA6AB706F}" srcOrd="0" destOrd="0" presId="urn:microsoft.com/office/officeart/2005/8/layout/radial4#1"/>
    <dgm:cxn modelId="{742BEB37-2B4E-4205-A640-EA6413182937}" type="presOf" srcId="{FBA5C014-2F19-43F1-BB8A-DE6A26313D72}" destId="{613B9838-96EF-4E26-909E-30D106712EDC}" srcOrd="0" destOrd="0" presId="urn:microsoft.com/office/officeart/2005/8/layout/radial4#1"/>
    <dgm:cxn modelId="{B3006801-47E8-4534-87D4-97CE743C6FFE}" type="presOf" srcId="{2D555AA8-15C6-4751-895A-1DE5B7F79D01}" destId="{559F0EED-307D-425A-903E-7760FA9A0299}" srcOrd="0" destOrd="0" presId="urn:microsoft.com/office/officeart/2005/8/layout/radial4#1"/>
    <dgm:cxn modelId="{04B0EFDF-54BD-44CB-B945-146908E58E6D}" type="presParOf" srcId="{AFC40564-5AD6-41D9-A9E4-AA0249DAEF4F}" destId="{4ACF07AE-0361-428E-9728-188D96030135}" srcOrd="0" destOrd="0" presId="urn:microsoft.com/office/officeart/2005/8/layout/radial4#1"/>
    <dgm:cxn modelId="{3B4519F9-01B1-47C0-A206-6009830CF215}" type="presParOf" srcId="{AFC40564-5AD6-41D9-A9E4-AA0249DAEF4F}" destId="{613B9838-96EF-4E26-909E-30D106712EDC}" srcOrd="1" destOrd="0" presId="urn:microsoft.com/office/officeart/2005/8/layout/radial4#1"/>
    <dgm:cxn modelId="{4F59921C-5465-4423-9D91-D735BB6F70B4}" type="presParOf" srcId="{AFC40564-5AD6-41D9-A9E4-AA0249DAEF4F}" destId="{E2FCB6F8-31BB-42C5-B1FD-1FB6DD6C8674}" srcOrd="2" destOrd="0" presId="urn:microsoft.com/office/officeart/2005/8/layout/radial4#1"/>
    <dgm:cxn modelId="{B009352D-AB6E-46B7-91E2-121AA641CAEF}" type="presParOf" srcId="{AFC40564-5AD6-41D9-A9E4-AA0249DAEF4F}" destId="{1B1791CE-A162-4D11-B106-AFCAA6AB706F}" srcOrd="3" destOrd="0" presId="urn:microsoft.com/office/officeart/2005/8/layout/radial4#1"/>
    <dgm:cxn modelId="{AEF0CB9C-E15E-4C8F-9CE0-AECB15381807}" type="presParOf" srcId="{AFC40564-5AD6-41D9-A9E4-AA0249DAEF4F}" destId="{63A27ACC-790C-437B-9D8C-93F942244539}" srcOrd="4" destOrd="0" presId="urn:microsoft.com/office/officeart/2005/8/layout/radial4#1"/>
    <dgm:cxn modelId="{878A6172-0C5D-4D13-93CC-8F7C3438602C}" type="presParOf" srcId="{AFC40564-5AD6-41D9-A9E4-AA0249DAEF4F}" destId="{8D39AC2B-8856-4826-9A55-691DAAF59BAD}" srcOrd="5" destOrd="0" presId="urn:microsoft.com/office/officeart/2005/8/layout/radial4#1"/>
    <dgm:cxn modelId="{04E6D0C9-4716-480B-AD56-7607D9A1B76F}" type="presParOf" srcId="{AFC40564-5AD6-41D9-A9E4-AA0249DAEF4F}" destId="{7DE5B464-6167-4903-86D5-106A9E22BB8E}" srcOrd="6" destOrd="0" presId="urn:microsoft.com/office/officeart/2005/8/layout/radial4#1"/>
    <dgm:cxn modelId="{6716E94F-9012-4E7A-9DD5-2A7EC0ADEBD8}" type="presParOf" srcId="{AFC40564-5AD6-41D9-A9E4-AA0249DAEF4F}" destId="{559F0EED-307D-425A-903E-7760FA9A0299}" srcOrd="7" destOrd="0" presId="urn:microsoft.com/office/officeart/2005/8/layout/radial4#1"/>
    <dgm:cxn modelId="{30B0932D-FBC8-43C2-B761-68385468EC60}" type="presParOf" srcId="{AFC40564-5AD6-41D9-A9E4-AA0249DAEF4F}" destId="{52FDD30B-397F-4733-9651-04500F6B9142}" srcOrd="8" destOrd="0" presId="urn:microsoft.com/office/officeart/2005/8/layout/radial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76E16-3162-412F-887E-8313539B435A}" type="doc">
      <dgm:prSet loTypeId="urn:microsoft.com/office/officeart/2005/8/layout/radial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681430CF-1CFE-49C1-94E5-4D87D6776B9F}">
      <dgm:prSet phldrT="[文本]"/>
      <dgm:spPr/>
      <dgm:t>
        <a:bodyPr/>
        <a:lstStyle/>
        <a:p>
          <a:r>
            <a:rPr lang="zh-CN" altLang="en-US" dirty="0"/>
            <a:t>员工社群</a:t>
          </a:r>
        </a:p>
      </dgm:t>
    </dgm:pt>
    <dgm:pt modelId="{72C1C51B-E06D-4733-8BE4-E796DDC4EE14}" type="par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7C58FD1B-8322-44F9-903E-BF047E86DE29}" type="sib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8E457EA6-859E-4B9F-9D1A-8E57D56CC97A}">
      <dgm:prSet phldrT="[文本]"/>
      <dgm:spPr/>
      <dgm:t>
        <a:bodyPr/>
        <a:lstStyle/>
        <a:p>
          <a:r>
            <a:rPr lang="zh-CN" altLang="en-US" dirty="0"/>
            <a:t>娱乐</a:t>
          </a:r>
        </a:p>
      </dgm:t>
    </dgm:pt>
    <dgm:pt modelId="{B25FBC52-CC33-4F00-802A-88DA0B4396AF}" type="par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32E2C1A1-4F9F-44D6-888D-C293437C8FC7}" type="sib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1A061D26-2657-4413-92C5-CA4E72C8B20F}">
      <dgm:prSet phldrT="[文本]"/>
      <dgm:spPr/>
      <dgm:t>
        <a:bodyPr/>
        <a:lstStyle/>
        <a:p>
          <a:r>
            <a:rPr lang="zh-CN" altLang="en-US" dirty="0"/>
            <a:t>生活</a:t>
          </a:r>
        </a:p>
      </dgm:t>
    </dgm:pt>
    <dgm:pt modelId="{FD81D98A-8CEF-47CC-96E2-376BC693CAF2}" type="par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20B7671E-FEEC-4722-849B-3F07E2E3BACF}" type="sib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B1988BC5-681C-4DE2-A09F-C4DBC8C36ED1}">
      <dgm:prSet phldrT="[文本]"/>
      <dgm:spPr/>
      <dgm:t>
        <a:bodyPr/>
        <a:lstStyle/>
        <a:p>
          <a:r>
            <a:rPr lang="zh-CN" altLang="en-US" dirty="0"/>
            <a:t>商务</a:t>
          </a:r>
        </a:p>
      </dgm:t>
    </dgm:pt>
    <dgm:pt modelId="{942C5C2C-A35C-4E7F-85A3-4C89C767FC1E}" type="par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18BA6ABB-97D3-460E-AA9D-296A00AAC170}" type="sib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2E47579F-782F-4E35-8776-B305B17368DC}">
      <dgm:prSet phldrT="[文本]"/>
      <dgm:spPr/>
      <dgm:t>
        <a:bodyPr/>
        <a:lstStyle/>
        <a:p>
          <a:r>
            <a:rPr lang="zh-CN" altLang="en-US" dirty="0"/>
            <a:t>学习</a:t>
          </a:r>
          <a:endParaRPr lang="en-US" altLang="zh-CN" dirty="0"/>
        </a:p>
      </dgm:t>
    </dgm:pt>
    <dgm:pt modelId="{F4F3C51E-EB50-499A-9A82-79D9737CFDD7}" type="par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6CAB156D-FC86-4E76-8A0C-DB3CD6E61AD0}" type="sib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D529EAB3-E7A0-46F4-8AE2-80242887612C}">
      <dgm:prSet phldrT="[文本]"/>
      <dgm:spPr/>
      <dgm:t>
        <a:bodyPr/>
        <a:lstStyle/>
        <a:p>
          <a:r>
            <a:rPr lang="zh-CN" altLang="en-US" dirty="0"/>
            <a:t>休闲</a:t>
          </a:r>
          <a:endParaRPr lang="en-US" altLang="zh-CN" dirty="0"/>
        </a:p>
      </dgm:t>
    </dgm:pt>
    <dgm:pt modelId="{BF58E11E-C34C-44BC-AFEC-44655D52D852}" type="parTrans" cxnId="{9743BE72-BDAA-46CF-80B4-6BC1D5398201}">
      <dgm:prSet/>
      <dgm:spPr/>
      <dgm:t>
        <a:bodyPr/>
        <a:lstStyle/>
        <a:p>
          <a:endParaRPr lang="zh-CN" altLang="en-US"/>
        </a:p>
      </dgm:t>
    </dgm:pt>
    <dgm:pt modelId="{04AAA873-4312-439C-81FB-D333A588806B}" type="sibTrans" cxnId="{9743BE72-BDAA-46CF-80B4-6BC1D5398201}">
      <dgm:prSet/>
      <dgm:spPr/>
      <dgm:t>
        <a:bodyPr/>
        <a:lstStyle/>
        <a:p>
          <a:endParaRPr lang="zh-CN" altLang="en-US"/>
        </a:p>
      </dgm:t>
    </dgm:pt>
    <dgm:pt modelId="{976CA0DE-288F-4395-B53E-52C07925E7BF}" type="pres">
      <dgm:prSet presAssocID="{63776E16-3162-412F-887E-8313539B43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F6E979-D520-4139-B0E9-5E694D2B6487}" type="pres">
      <dgm:prSet presAssocID="{681430CF-1CFE-49C1-94E5-4D87D6776B9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7A111E9-EFD9-4A7E-AFD2-20B34B73D331}" type="pres">
      <dgm:prSet presAssocID="{8E457EA6-859E-4B9F-9D1A-8E57D56CC97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446F45-B89E-490C-9B2C-7791609CD8D2}" type="pres">
      <dgm:prSet presAssocID="{8E457EA6-859E-4B9F-9D1A-8E57D56CC97A}" presName="dummy" presStyleCnt="0"/>
      <dgm:spPr/>
    </dgm:pt>
    <dgm:pt modelId="{98F10F78-3EE6-4FA1-8941-FD6237620DCB}" type="pres">
      <dgm:prSet presAssocID="{32E2C1A1-4F9F-44D6-888D-C293437C8FC7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CAD9C7B4-8920-4F05-BDF3-33C7157BAC31}" type="pres">
      <dgm:prSet presAssocID="{1A061D26-2657-4413-92C5-CA4E72C8B20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243670-AF34-44A7-AD9B-5DA7AB8F272F}" type="pres">
      <dgm:prSet presAssocID="{1A061D26-2657-4413-92C5-CA4E72C8B20F}" presName="dummy" presStyleCnt="0"/>
      <dgm:spPr/>
    </dgm:pt>
    <dgm:pt modelId="{6C2E5271-62B7-43CB-AA9B-2768767F8674}" type="pres">
      <dgm:prSet presAssocID="{20B7671E-FEEC-4722-849B-3F07E2E3BACF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2D48514-2DDE-4895-B825-AE5B7642791C}" type="pres">
      <dgm:prSet presAssocID="{B1988BC5-681C-4DE2-A09F-C4DBC8C36ED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B14B3E-E7AE-451B-9AD2-7E9AA0343170}" type="pres">
      <dgm:prSet presAssocID="{B1988BC5-681C-4DE2-A09F-C4DBC8C36ED1}" presName="dummy" presStyleCnt="0"/>
      <dgm:spPr/>
    </dgm:pt>
    <dgm:pt modelId="{4E79CEA1-7A74-4D0F-991E-D16A94BC3BD7}" type="pres">
      <dgm:prSet presAssocID="{18BA6ABB-97D3-460E-AA9D-296A00AAC170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518F3CF7-9C81-4D22-81BF-8F959C701EF7}" type="pres">
      <dgm:prSet presAssocID="{2E47579F-782F-4E35-8776-B305B17368D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EAF2C-5875-4B14-ADCB-6BB9D48D1A8C}" type="pres">
      <dgm:prSet presAssocID="{2E47579F-782F-4E35-8776-B305B17368DC}" presName="dummy" presStyleCnt="0"/>
      <dgm:spPr/>
    </dgm:pt>
    <dgm:pt modelId="{94B14C1C-4A58-46A5-8F44-728374BAE77C}" type="pres">
      <dgm:prSet presAssocID="{6CAB156D-FC86-4E76-8A0C-DB3CD6E61AD0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A770F508-028F-463F-8F37-1979E5C034C5}" type="pres">
      <dgm:prSet presAssocID="{D529EAB3-E7A0-46F4-8AE2-8024288761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CC7EA9-B502-4DEC-90F8-306CFD48052A}" type="pres">
      <dgm:prSet presAssocID="{D529EAB3-E7A0-46F4-8AE2-80242887612C}" presName="dummy" presStyleCnt="0"/>
      <dgm:spPr/>
    </dgm:pt>
    <dgm:pt modelId="{395BC976-3CAE-4511-8762-8381D4284C50}" type="pres">
      <dgm:prSet presAssocID="{04AAA873-4312-439C-81FB-D333A588806B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030AEBE-0821-4857-995B-A963AC08ADBB}" srcId="{681430CF-1CFE-49C1-94E5-4D87D6776B9F}" destId="{B1988BC5-681C-4DE2-A09F-C4DBC8C36ED1}" srcOrd="2" destOrd="0" parTransId="{942C5C2C-A35C-4E7F-85A3-4C89C767FC1E}" sibTransId="{18BA6ABB-97D3-460E-AA9D-296A00AAC170}"/>
    <dgm:cxn modelId="{A737BF1E-1335-404C-97F5-9F871FB449F9}" type="presOf" srcId="{18BA6ABB-97D3-460E-AA9D-296A00AAC170}" destId="{4E79CEA1-7A74-4D0F-991E-D16A94BC3BD7}" srcOrd="0" destOrd="0" presId="urn:microsoft.com/office/officeart/2005/8/layout/radial6"/>
    <dgm:cxn modelId="{16411B6F-D615-4341-BC79-7C1A5AB5E4F3}" type="presOf" srcId="{681430CF-1CFE-49C1-94E5-4D87D6776B9F}" destId="{0CF6E979-D520-4139-B0E9-5E694D2B6487}" srcOrd="0" destOrd="0" presId="urn:microsoft.com/office/officeart/2005/8/layout/radial6"/>
    <dgm:cxn modelId="{F24C2464-7BC8-47A4-B40F-9E0C5632AE12}" type="presOf" srcId="{20B7671E-FEEC-4722-849B-3F07E2E3BACF}" destId="{6C2E5271-62B7-43CB-AA9B-2768767F8674}" srcOrd="0" destOrd="0" presId="urn:microsoft.com/office/officeart/2005/8/layout/radial6"/>
    <dgm:cxn modelId="{A70CF4B6-9B20-4B7C-AAF3-5BDE4F7498BC}" type="presOf" srcId="{B1988BC5-681C-4DE2-A09F-C4DBC8C36ED1}" destId="{02D48514-2DDE-4895-B825-AE5B7642791C}" srcOrd="0" destOrd="0" presId="urn:microsoft.com/office/officeart/2005/8/layout/radial6"/>
    <dgm:cxn modelId="{9743BE72-BDAA-46CF-80B4-6BC1D5398201}" srcId="{681430CF-1CFE-49C1-94E5-4D87D6776B9F}" destId="{D529EAB3-E7A0-46F4-8AE2-80242887612C}" srcOrd="4" destOrd="0" parTransId="{BF58E11E-C34C-44BC-AFEC-44655D52D852}" sibTransId="{04AAA873-4312-439C-81FB-D333A588806B}"/>
    <dgm:cxn modelId="{77226050-FE34-4418-AF59-C5B2829CCEB6}" type="presOf" srcId="{04AAA873-4312-439C-81FB-D333A588806B}" destId="{395BC976-3CAE-4511-8762-8381D4284C50}" srcOrd="0" destOrd="0" presId="urn:microsoft.com/office/officeart/2005/8/layout/radial6"/>
    <dgm:cxn modelId="{F74E2988-0504-40B9-B2D9-860E7263A6AA}" type="presOf" srcId="{6CAB156D-FC86-4E76-8A0C-DB3CD6E61AD0}" destId="{94B14C1C-4A58-46A5-8F44-728374BAE77C}" srcOrd="0" destOrd="0" presId="urn:microsoft.com/office/officeart/2005/8/layout/radial6"/>
    <dgm:cxn modelId="{13839847-F8DD-4E32-8C26-DD062C96665B}" type="presOf" srcId="{D529EAB3-E7A0-46F4-8AE2-80242887612C}" destId="{A770F508-028F-463F-8F37-1979E5C034C5}" srcOrd="0" destOrd="0" presId="urn:microsoft.com/office/officeart/2005/8/layout/radial6"/>
    <dgm:cxn modelId="{6BF4D5ED-2C4B-46B4-9935-5D44CC45E97A}" srcId="{63776E16-3162-412F-887E-8313539B435A}" destId="{681430CF-1CFE-49C1-94E5-4D87D6776B9F}" srcOrd="0" destOrd="0" parTransId="{72C1C51B-E06D-4733-8BE4-E796DDC4EE14}" sibTransId="{7C58FD1B-8322-44F9-903E-BF047E86DE29}"/>
    <dgm:cxn modelId="{7390B4CF-AAC8-4716-AFBE-4B1899F3EBC1}" srcId="{681430CF-1CFE-49C1-94E5-4D87D6776B9F}" destId="{1A061D26-2657-4413-92C5-CA4E72C8B20F}" srcOrd="1" destOrd="0" parTransId="{FD81D98A-8CEF-47CC-96E2-376BC693CAF2}" sibTransId="{20B7671E-FEEC-4722-849B-3F07E2E3BACF}"/>
    <dgm:cxn modelId="{0F8D8E89-386E-45A5-B742-15B4C80A30F4}" type="presOf" srcId="{1A061D26-2657-4413-92C5-CA4E72C8B20F}" destId="{CAD9C7B4-8920-4F05-BDF3-33C7157BAC31}" srcOrd="0" destOrd="0" presId="urn:microsoft.com/office/officeart/2005/8/layout/radial6"/>
    <dgm:cxn modelId="{0016254C-8B38-4C05-BB93-FC357365CBEE}" srcId="{681430CF-1CFE-49C1-94E5-4D87D6776B9F}" destId="{2E47579F-782F-4E35-8776-B305B17368DC}" srcOrd="3" destOrd="0" parTransId="{F4F3C51E-EB50-499A-9A82-79D9737CFDD7}" sibTransId="{6CAB156D-FC86-4E76-8A0C-DB3CD6E61AD0}"/>
    <dgm:cxn modelId="{B489C3B4-A041-491F-94AE-8C7D9819EFF8}" type="presOf" srcId="{32E2C1A1-4F9F-44D6-888D-C293437C8FC7}" destId="{98F10F78-3EE6-4FA1-8941-FD6237620DCB}" srcOrd="0" destOrd="0" presId="urn:microsoft.com/office/officeart/2005/8/layout/radial6"/>
    <dgm:cxn modelId="{F2C39C9E-9A6A-494E-A62D-220ED424A9ED}" type="presOf" srcId="{63776E16-3162-412F-887E-8313539B435A}" destId="{976CA0DE-288F-4395-B53E-52C07925E7BF}" srcOrd="0" destOrd="0" presId="urn:microsoft.com/office/officeart/2005/8/layout/radial6"/>
    <dgm:cxn modelId="{C1B01995-E9A4-4EE9-96F8-FB4F5C119CCC}" type="presOf" srcId="{2E47579F-782F-4E35-8776-B305B17368DC}" destId="{518F3CF7-9C81-4D22-81BF-8F959C701EF7}" srcOrd="0" destOrd="0" presId="urn:microsoft.com/office/officeart/2005/8/layout/radial6"/>
    <dgm:cxn modelId="{483755F8-AD7E-4AA6-8002-1611605C85C4}" srcId="{681430CF-1CFE-49C1-94E5-4D87D6776B9F}" destId="{8E457EA6-859E-4B9F-9D1A-8E57D56CC97A}" srcOrd="0" destOrd="0" parTransId="{B25FBC52-CC33-4F00-802A-88DA0B4396AF}" sibTransId="{32E2C1A1-4F9F-44D6-888D-C293437C8FC7}"/>
    <dgm:cxn modelId="{559428C6-BDDE-42C9-A08A-A0AF456C0D31}" type="presOf" srcId="{8E457EA6-859E-4B9F-9D1A-8E57D56CC97A}" destId="{97A111E9-EFD9-4A7E-AFD2-20B34B73D331}" srcOrd="0" destOrd="0" presId="urn:microsoft.com/office/officeart/2005/8/layout/radial6"/>
    <dgm:cxn modelId="{45A1777B-3E08-497E-910A-028B9CFF71F6}" type="presParOf" srcId="{976CA0DE-288F-4395-B53E-52C07925E7BF}" destId="{0CF6E979-D520-4139-B0E9-5E694D2B6487}" srcOrd="0" destOrd="0" presId="urn:microsoft.com/office/officeart/2005/8/layout/radial6"/>
    <dgm:cxn modelId="{5C640029-A942-46ED-B8B5-FD95ECB37A4A}" type="presParOf" srcId="{976CA0DE-288F-4395-B53E-52C07925E7BF}" destId="{97A111E9-EFD9-4A7E-AFD2-20B34B73D331}" srcOrd="1" destOrd="0" presId="urn:microsoft.com/office/officeart/2005/8/layout/radial6"/>
    <dgm:cxn modelId="{8B962512-9375-40C7-A478-1DBA1179DD8B}" type="presParOf" srcId="{976CA0DE-288F-4395-B53E-52C07925E7BF}" destId="{29446F45-B89E-490C-9B2C-7791609CD8D2}" srcOrd="2" destOrd="0" presId="urn:microsoft.com/office/officeart/2005/8/layout/radial6"/>
    <dgm:cxn modelId="{C74AC676-B15B-4193-993C-695BFEFD3641}" type="presParOf" srcId="{976CA0DE-288F-4395-B53E-52C07925E7BF}" destId="{98F10F78-3EE6-4FA1-8941-FD6237620DCB}" srcOrd="3" destOrd="0" presId="urn:microsoft.com/office/officeart/2005/8/layout/radial6"/>
    <dgm:cxn modelId="{6247F883-7E13-42BA-8EC7-07C5DAE3AFFF}" type="presParOf" srcId="{976CA0DE-288F-4395-B53E-52C07925E7BF}" destId="{CAD9C7B4-8920-4F05-BDF3-33C7157BAC31}" srcOrd="4" destOrd="0" presId="urn:microsoft.com/office/officeart/2005/8/layout/radial6"/>
    <dgm:cxn modelId="{41FA6B96-62E4-4E24-83A5-A964E40372BE}" type="presParOf" srcId="{976CA0DE-288F-4395-B53E-52C07925E7BF}" destId="{C2243670-AF34-44A7-AD9B-5DA7AB8F272F}" srcOrd="5" destOrd="0" presId="urn:microsoft.com/office/officeart/2005/8/layout/radial6"/>
    <dgm:cxn modelId="{4F83CFE3-EE4B-454E-9609-48C6F2D03880}" type="presParOf" srcId="{976CA0DE-288F-4395-B53E-52C07925E7BF}" destId="{6C2E5271-62B7-43CB-AA9B-2768767F8674}" srcOrd="6" destOrd="0" presId="urn:microsoft.com/office/officeart/2005/8/layout/radial6"/>
    <dgm:cxn modelId="{71A33B99-162C-4B0F-819B-9BA030CE0F42}" type="presParOf" srcId="{976CA0DE-288F-4395-B53E-52C07925E7BF}" destId="{02D48514-2DDE-4895-B825-AE5B7642791C}" srcOrd="7" destOrd="0" presId="urn:microsoft.com/office/officeart/2005/8/layout/radial6"/>
    <dgm:cxn modelId="{70CD7D0D-3052-4521-86FB-0AEACCD94A43}" type="presParOf" srcId="{976CA0DE-288F-4395-B53E-52C07925E7BF}" destId="{2BB14B3E-E7AE-451B-9AD2-7E9AA0343170}" srcOrd="8" destOrd="0" presId="urn:microsoft.com/office/officeart/2005/8/layout/radial6"/>
    <dgm:cxn modelId="{8FFFA2F6-2F5C-422F-BA90-9AFDA019A29E}" type="presParOf" srcId="{976CA0DE-288F-4395-B53E-52C07925E7BF}" destId="{4E79CEA1-7A74-4D0F-991E-D16A94BC3BD7}" srcOrd="9" destOrd="0" presId="urn:microsoft.com/office/officeart/2005/8/layout/radial6"/>
    <dgm:cxn modelId="{F5740C09-DF45-484D-AED1-60D71BBDCBFC}" type="presParOf" srcId="{976CA0DE-288F-4395-B53E-52C07925E7BF}" destId="{518F3CF7-9C81-4D22-81BF-8F959C701EF7}" srcOrd="10" destOrd="0" presId="urn:microsoft.com/office/officeart/2005/8/layout/radial6"/>
    <dgm:cxn modelId="{97DA9916-E2E4-4E9A-822B-B620180DD527}" type="presParOf" srcId="{976CA0DE-288F-4395-B53E-52C07925E7BF}" destId="{98DEAF2C-5875-4B14-ADCB-6BB9D48D1A8C}" srcOrd="11" destOrd="0" presId="urn:microsoft.com/office/officeart/2005/8/layout/radial6"/>
    <dgm:cxn modelId="{A4866052-6597-406D-B475-E90BBE0E481B}" type="presParOf" srcId="{976CA0DE-288F-4395-B53E-52C07925E7BF}" destId="{94B14C1C-4A58-46A5-8F44-728374BAE77C}" srcOrd="12" destOrd="0" presId="urn:microsoft.com/office/officeart/2005/8/layout/radial6"/>
    <dgm:cxn modelId="{BA1AEC2A-5AB7-44D1-A94B-9AEEAC66218C}" type="presParOf" srcId="{976CA0DE-288F-4395-B53E-52C07925E7BF}" destId="{A770F508-028F-463F-8F37-1979E5C034C5}" srcOrd="13" destOrd="0" presId="urn:microsoft.com/office/officeart/2005/8/layout/radial6"/>
    <dgm:cxn modelId="{2EBDCFBA-5F63-4E0C-BC57-AB5B07BF8772}" type="presParOf" srcId="{976CA0DE-288F-4395-B53E-52C07925E7BF}" destId="{A8CC7EA9-B502-4DEC-90F8-306CFD48052A}" srcOrd="14" destOrd="0" presId="urn:microsoft.com/office/officeart/2005/8/layout/radial6"/>
    <dgm:cxn modelId="{BBEA4296-9130-4E9F-8102-381E30B08AD6}" type="presParOf" srcId="{976CA0DE-288F-4395-B53E-52C07925E7BF}" destId="{395BC976-3CAE-4511-8762-8381D4284C50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776E16-3162-412F-887E-8313539B435A}" type="doc">
      <dgm:prSet loTypeId="urn:microsoft.com/office/officeart/2005/8/layout/radial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681430CF-1CFE-49C1-94E5-4D87D6776B9F}">
      <dgm:prSet phldrT="[文本]"/>
      <dgm:spPr/>
      <dgm:t>
        <a:bodyPr/>
        <a:lstStyle/>
        <a:p>
          <a:r>
            <a:rPr lang="zh-CN" altLang="en-US" dirty="0"/>
            <a:t>企业社群</a:t>
          </a:r>
        </a:p>
      </dgm:t>
    </dgm:pt>
    <dgm:pt modelId="{72C1C51B-E06D-4733-8BE4-E796DDC4EE14}" type="par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7C58FD1B-8322-44F9-903E-BF047E86DE29}" type="sib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8E457EA6-859E-4B9F-9D1A-8E57D56CC97A}">
      <dgm:prSet phldrT="[文本]"/>
      <dgm:spPr/>
      <dgm:t>
        <a:bodyPr/>
        <a:lstStyle/>
        <a:p>
          <a:r>
            <a:rPr lang="zh-CN" altLang="en-US" dirty="0"/>
            <a:t>市场开发</a:t>
          </a:r>
        </a:p>
      </dgm:t>
    </dgm:pt>
    <dgm:pt modelId="{B25FBC52-CC33-4F00-802A-88DA0B4396AF}" type="par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32E2C1A1-4F9F-44D6-888D-C293437C8FC7}" type="sib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1A061D26-2657-4413-92C5-CA4E72C8B20F}">
      <dgm:prSet phldrT="[文本]"/>
      <dgm:spPr/>
      <dgm:t>
        <a:bodyPr/>
        <a:lstStyle/>
        <a:p>
          <a:r>
            <a:rPr lang="zh-CN" altLang="en-US" dirty="0"/>
            <a:t>产品推广</a:t>
          </a:r>
        </a:p>
      </dgm:t>
    </dgm:pt>
    <dgm:pt modelId="{FD81D98A-8CEF-47CC-96E2-376BC693CAF2}" type="par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20B7671E-FEEC-4722-849B-3F07E2E3BACF}" type="sib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B1988BC5-681C-4DE2-A09F-C4DBC8C36ED1}">
      <dgm:prSet phldrT="[文本]"/>
      <dgm:spPr/>
      <dgm:t>
        <a:bodyPr/>
        <a:lstStyle/>
        <a:p>
          <a:r>
            <a:rPr lang="zh-CN" altLang="en-US" dirty="0"/>
            <a:t>融资担保</a:t>
          </a:r>
        </a:p>
      </dgm:t>
    </dgm:pt>
    <dgm:pt modelId="{942C5C2C-A35C-4E7F-85A3-4C89C767FC1E}" type="par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18BA6ABB-97D3-460E-AA9D-296A00AAC170}" type="sib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2E47579F-782F-4E35-8776-B305B17368DC}">
      <dgm:prSet phldrT="[文本]"/>
      <dgm:spPr/>
      <dgm:t>
        <a:bodyPr/>
        <a:lstStyle/>
        <a:p>
          <a:r>
            <a:rPr lang="zh-CN" altLang="en-US" dirty="0"/>
            <a:t>管理咨询</a:t>
          </a:r>
          <a:endParaRPr lang="en-US" altLang="zh-CN" dirty="0"/>
        </a:p>
      </dgm:t>
    </dgm:pt>
    <dgm:pt modelId="{F4F3C51E-EB50-499A-9A82-79D9737CFDD7}" type="par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6CAB156D-FC86-4E76-8A0C-DB3CD6E61AD0}" type="sib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D529EAB3-E7A0-46F4-8AE2-80242887612C}">
      <dgm:prSet phldrT="[文本]"/>
      <dgm:spPr/>
      <dgm:t>
        <a:bodyPr/>
        <a:lstStyle/>
        <a:p>
          <a:r>
            <a:rPr lang="zh-CN" altLang="en-US" dirty="0"/>
            <a:t>知识产权</a:t>
          </a:r>
          <a:endParaRPr lang="en-US" altLang="zh-CN" dirty="0"/>
        </a:p>
      </dgm:t>
    </dgm:pt>
    <dgm:pt modelId="{BF58E11E-C34C-44BC-AFEC-44655D52D852}" type="parTrans" cxnId="{9743BE72-BDAA-46CF-80B4-6BC1D5398201}">
      <dgm:prSet/>
      <dgm:spPr/>
      <dgm:t>
        <a:bodyPr/>
        <a:lstStyle/>
        <a:p>
          <a:endParaRPr lang="zh-CN" altLang="en-US"/>
        </a:p>
      </dgm:t>
    </dgm:pt>
    <dgm:pt modelId="{04AAA873-4312-439C-81FB-D333A588806B}" type="sibTrans" cxnId="{9743BE72-BDAA-46CF-80B4-6BC1D5398201}">
      <dgm:prSet/>
      <dgm:spPr/>
      <dgm:t>
        <a:bodyPr/>
        <a:lstStyle/>
        <a:p>
          <a:endParaRPr lang="zh-CN" altLang="en-US"/>
        </a:p>
      </dgm:t>
    </dgm:pt>
    <dgm:pt modelId="{720AD57E-8B46-4680-900B-5B9958DC9A53}">
      <dgm:prSet phldrT="[文本]"/>
      <dgm:spPr/>
      <dgm:t>
        <a:bodyPr/>
        <a:lstStyle/>
        <a:p>
          <a:r>
            <a:rPr lang="zh-CN" altLang="en-US" dirty="0"/>
            <a:t>技术服务</a:t>
          </a:r>
          <a:endParaRPr lang="en-US" altLang="zh-CN" dirty="0"/>
        </a:p>
      </dgm:t>
    </dgm:pt>
    <dgm:pt modelId="{981D92A0-5293-4C4A-B0A9-BE036B35332C}" type="parTrans" cxnId="{E407B331-8928-4185-87C2-BAE2C5391740}">
      <dgm:prSet/>
      <dgm:spPr/>
      <dgm:t>
        <a:bodyPr/>
        <a:lstStyle/>
        <a:p>
          <a:endParaRPr lang="zh-CN" altLang="en-US"/>
        </a:p>
      </dgm:t>
    </dgm:pt>
    <dgm:pt modelId="{FBAF98F5-4A04-49D3-8DE0-8D4BA6BF1118}" type="sibTrans" cxnId="{E407B331-8928-4185-87C2-BAE2C5391740}">
      <dgm:prSet/>
      <dgm:spPr/>
      <dgm:t>
        <a:bodyPr/>
        <a:lstStyle/>
        <a:p>
          <a:endParaRPr lang="zh-CN" altLang="en-US"/>
        </a:p>
      </dgm:t>
    </dgm:pt>
    <dgm:pt modelId="{976CA0DE-288F-4395-B53E-52C07925E7BF}" type="pres">
      <dgm:prSet presAssocID="{63776E16-3162-412F-887E-8313539B43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F6E979-D520-4139-B0E9-5E694D2B6487}" type="pres">
      <dgm:prSet presAssocID="{681430CF-1CFE-49C1-94E5-4D87D6776B9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7A111E9-EFD9-4A7E-AFD2-20B34B73D331}" type="pres">
      <dgm:prSet presAssocID="{8E457EA6-859E-4B9F-9D1A-8E57D56CC97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446F45-B89E-490C-9B2C-7791609CD8D2}" type="pres">
      <dgm:prSet presAssocID="{8E457EA6-859E-4B9F-9D1A-8E57D56CC97A}" presName="dummy" presStyleCnt="0"/>
      <dgm:spPr/>
    </dgm:pt>
    <dgm:pt modelId="{98F10F78-3EE6-4FA1-8941-FD6237620DCB}" type="pres">
      <dgm:prSet presAssocID="{32E2C1A1-4F9F-44D6-888D-C293437C8FC7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CAD9C7B4-8920-4F05-BDF3-33C7157BAC31}" type="pres">
      <dgm:prSet presAssocID="{1A061D26-2657-4413-92C5-CA4E72C8B20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243670-AF34-44A7-AD9B-5DA7AB8F272F}" type="pres">
      <dgm:prSet presAssocID="{1A061D26-2657-4413-92C5-CA4E72C8B20F}" presName="dummy" presStyleCnt="0"/>
      <dgm:spPr/>
    </dgm:pt>
    <dgm:pt modelId="{6C2E5271-62B7-43CB-AA9B-2768767F8674}" type="pres">
      <dgm:prSet presAssocID="{20B7671E-FEEC-4722-849B-3F07E2E3BACF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02D48514-2DDE-4895-B825-AE5B7642791C}" type="pres">
      <dgm:prSet presAssocID="{B1988BC5-681C-4DE2-A09F-C4DBC8C36ED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B14B3E-E7AE-451B-9AD2-7E9AA0343170}" type="pres">
      <dgm:prSet presAssocID="{B1988BC5-681C-4DE2-A09F-C4DBC8C36ED1}" presName="dummy" presStyleCnt="0"/>
      <dgm:spPr/>
    </dgm:pt>
    <dgm:pt modelId="{4E79CEA1-7A74-4D0F-991E-D16A94BC3BD7}" type="pres">
      <dgm:prSet presAssocID="{18BA6ABB-97D3-460E-AA9D-296A00AAC170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518F3CF7-9C81-4D22-81BF-8F959C701EF7}" type="pres">
      <dgm:prSet presAssocID="{2E47579F-782F-4E35-8776-B305B17368D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EAF2C-5875-4B14-ADCB-6BB9D48D1A8C}" type="pres">
      <dgm:prSet presAssocID="{2E47579F-782F-4E35-8776-B305B17368DC}" presName="dummy" presStyleCnt="0"/>
      <dgm:spPr/>
    </dgm:pt>
    <dgm:pt modelId="{94B14C1C-4A58-46A5-8F44-728374BAE77C}" type="pres">
      <dgm:prSet presAssocID="{6CAB156D-FC86-4E76-8A0C-DB3CD6E61AD0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A770F508-028F-463F-8F37-1979E5C034C5}" type="pres">
      <dgm:prSet presAssocID="{D529EAB3-E7A0-46F4-8AE2-80242887612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CC7EA9-B502-4DEC-90F8-306CFD48052A}" type="pres">
      <dgm:prSet presAssocID="{D529EAB3-E7A0-46F4-8AE2-80242887612C}" presName="dummy" presStyleCnt="0"/>
      <dgm:spPr/>
    </dgm:pt>
    <dgm:pt modelId="{395BC976-3CAE-4511-8762-8381D4284C50}" type="pres">
      <dgm:prSet presAssocID="{04AAA873-4312-439C-81FB-D333A588806B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E13E3151-AA7B-4941-9FCA-47D44846D2D3}" type="pres">
      <dgm:prSet presAssocID="{720AD57E-8B46-4680-900B-5B9958DC9A5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65D304-ACEB-4341-B2C1-CE87647ABE7B}" type="pres">
      <dgm:prSet presAssocID="{720AD57E-8B46-4680-900B-5B9958DC9A53}" presName="dummy" presStyleCnt="0"/>
      <dgm:spPr/>
    </dgm:pt>
    <dgm:pt modelId="{45AC24D4-CFDB-4C9D-AD8D-8909344E0E8F}" type="pres">
      <dgm:prSet presAssocID="{FBAF98F5-4A04-49D3-8DE0-8D4BA6BF1118}" presName="sibTrans" presStyleLbl="sibTrans2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09E8A852-3EB8-44E6-A30C-2F626E176910}" type="presOf" srcId="{63776E16-3162-412F-887E-8313539B435A}" destId="{976CA0DE-288F-4395-B53E-52C07925E7BF}" srcOrd="0" destOrd="0" presId="urn:microsoft.com/office/officeart/2005/8/layout/radial6"/>
    <dgm:cxn modelId="{E407B331-8928-4185-87C2-BAE2C5391740}" srcId="{681430CF-1CFE-49C1-94E5-4D87D6776B9F}" destId="{720AD57E-8B46-4680-900B-5B9958DC9A53}" srcOrd="5" destOrd="0" parTransId="{981D92A0-5293-4C4A-B0A9-BE036B35332C}" sibTransId="{FBAF98F5-4A04-49D3-8DE0-8D4BA6BF1118}"/>
    <dgm:cxn modelId="{0016254C-8B38-4C05-BB93-FC357365CBEE}" srcId="{681430CF-1CFE-49C1-94E5-4D87D6776B9F}" destId="{2E47579F-782F-4E35-8776-B305B17368DC}" srcOrd="3" destOrd="0" parTransId="{F4F3C51E-EB50-499A-9A82-79D9737CFDD7}" sibTransId="{6CAB156D-FC86-4E76-8A0C-DB3CD6E61AD0}"/>
    <dgm:cxn modelId="{D06C2494-6075-4463-8104-BB53277B0DFA}" type="presOf" srcId="{6CAB156D-FC86-4E76-8A0C-DB3CD6E61AD0}" destId="{94B14C1C-4A58-46A5-8F44-728374BAE77C}" srcOrd="0" destOrd="0" presId="urn:microsoft.com/office/officeart/2005/8/layout/radial6"/>
    <dgm:cxn modelId="{516D0E4C-A06A-4760-BD91-D9AF1E1228CC}" type="presOf" srcId="{FBAF98F5-4A04-49D3-8DE0-8D4BA6BF1118}" destId="{45AC24D4-CFDB-4C9D-AD8D-8909344E0E8F}" srcOrd="0" destOrd="0" presId="urn:microsoft.com/office/officeart/2005/8/layout/radial6"/>
    <dgm:cxn modelId="{06E1FB07-5638-4C00-8B2E-973415F70E06}" type="presOf" srcId="{20B7671E-FEEC-4722-849B-3F07E2E3BACF}" destId="{6C2E5271-62B7-43CB-AA9B-2768767F8674}" srcOrd="0" destOrd="0" presId="urn:microsoft.com/office/officeart/2005/8/layout/radial6"/>
    <dgm:cxn modelId="{018F1CC1-C348-4875-9D89-3D4D0558E1A8}" type="presOf" srcId="{D529EAB3-E7A0-46F4-8AE2-80242887612C}" destId="{A770F508-028F-463F-8F37-1979E5C034C5}" srcOrd="0" destOrd="0" presId="urn:microsoft.com/office/officeart/2005/8/layout/radial6"/>
    <dgm:cxn modelId="{95643DC6-307E-47B1-AC42-58F8F5F919E2}" type="presOf" srcId="{04AAA873-4312-439C-81FB-D333A588806B}" destId="{395BC976-3CAE-4511-8762-8381D4284C50}" srcOrd="0" destOrd="0" presId="urn:microsoft.com/office/officeart/2005/8/layout/radial6"/>
    <dgm:cxn modelId="{8FC400CC-2211-4BE6-A1E3-CE0AE7A11930}" type="presOf" srcId="{681430CF-1CFE-49C1-94E5-4D87D6776B9F}" destId="{0CF6E979-D520-4139-B0E9-5E694D2B6487}" srcOrd="0" destOrd="0" presId="urn:microsoft.com/office/officeart/2005/8/layout/radial6"/>
    <dgm:cxn modelId="{6BF4D5ED-2C4B-46B4-9935-5D44CC45E97A}" srcId="{63776E16-3162-412F-887E-8313539B435A}" destId="{681430CF-1CFE-49C1-94E5-4D87D6776B9F}" srcOrd="0" destOrd="0" parTransId="{72C1C51B-E06D-4733-8BE4-E796DDC4EE14}" sibTransId="{7C58FD1B-8322-44F9-903E-BF047E86DE29}"/>
    <dgm:cxn modelId="{EF2A0911-F40E-4587-A63C-19FE35A79221}" type="presOf" srcId="{8E457EA6-859E-4B9F-9D1A-8E57D56CC97A}" destId="{97A111E9-EFD9-4A7E-AFD2-20B34B73D331}" srcOrd="0" destOrd="0" presId="urn:microsoft.com/office/officeart/2005/8/layout/radial6"/>
    <dgm:cxn modelId="{F9F927BE-EDF8-4409-9812-9150B2936BCD}" type="presOf" srcId="{32E2C1A1-4F9F-44D6-888D-C293437C8FC7}" destId="{98F10F78-3EE6-4FA1-8941-FD6237620DCB}" srcOrd="0" destOrd="0" presId="urn:microsoft.com/office/officeart/2005/8/layout/radial6"/>
    <dgm:cxn modelId="{7390B4CF-AAC8-4716-AFBE-4B1899F3EBC1}" srcId="{681430CF-1CFE-49C1-94E5-4D87D6776B9F}" destId="{1A061D26-2657-4413-92C5-CA4E72C8B20F}" srcOrd="1" destOrd="0" parTransId="{FD81D98A-8CEF-47CC-96E2-376BC693CAF2}" sibTransId="{20B7671E-FEEC-4722-849B-3F07E2E3BACF}"/>
    <dgm:cxn modelId="{483755F8-AD7E-4AA6-8002-1611605C85C4}" srcId="{681430CF-1CFE-49C1-94E5-4D87D6776B9F}" destId="{8E457EA6-859E-4B9F-9D1A-8E57D56CC97A}" srcOrd="0" destOrd="0" parTransId="{B25FBC52-CC33-4F00-802A-88DA0B4396AF}" sibTransId="{32E2C1A1-4F9F-44D6-888D-C293437C8FC7}"/>
    <dgm:cxn modelId="{80950755-067D-42B8-B4A7-C8E4AED7453D}" type="presOf" srcId="{2E47579F-782F-4E35-8776-B305B17368DC}" destId="{518F3CF7-9C81-4D22-81BF-8F959C701EF7}" srcOrd="0" destOrd="0" presId="urn:microsoft.com/office/officeart/2005/8/layout/radial6"/>
    <dgm:cxn modelId="{F8B6AB27-383B-4D24-8C64-23B38627CB89}" type="presOf" srcId="{B1988BC5-681C-4DE2-A09F-C4DBC8C36ED1}" destId="{02D48514-2DDE-4895-B825-AE5B7642791C}" srcOrd="0" destOrd="0" presId="urn:microsoft.com/office/officeart/2005/8/layout/radial6"/>
    <dgm:cxn modelId="{929DB44A-9468-4A99-986D-40857F1DBEBC}" type="presOf" srcId="{18BA6ABB-97D3-460E-AA9D-296A00AAC170}" destId="{4E79CEA1-7A74-4D0F-991E-D16A94BC3BD7}" srcOrd="0" destOrd="0" presId="urn:microsoft.com/office/officeart/2005/8/layout/radial6"/>
    <dgm:cxn modelId="{D4A4CE47-5476-4A7D-8C2A-73CA47A64C64}" type="presOf" srcId="{1A061D26-2657-4413-92C5-CA4E72C8B20F}" destId="{CAD9C7B4-8920-4F05-BDF3-33C7157BAC31}" srcOrd="0" destOrd="0" presId="urn:microsoft.com/office/officeart/2005/8/layout/radial6"/>
    <dgm:cxn modelId="{5030AEBE-0821-4857-995B-A963AC08ADBB}" srcId="{681430CF-1CFE-49C1-94E5-4D87D6776B9F}" destId="{B1988BC5-681C-4DE2-A09F-C4DBC8C36ED1}" srcOrd="2" destOrd="0" parTransId="{942C5C2C-A35C-4E7F-85A3-4C89C767FC1E}" sibTransId="{18BA6ABB-97D3-460E-AA9D-296A00AAC170}"/>
    <dgm:cxn modelId="{4559255E-FCCA-4A13-9A9A-2E2175EB09D7}" type="presOf" srcId="{720AD57E-8B46-4680-900B-5B9958DC9A53}" destId="{E13E3151-AA7B-4941-9FCA-47D44846D2D3}" srcOrd="0" destOrd="0" presId="urn:microsoft.com/office/officeart/2005/8/layout/radial6"/>
    <dgm:cxn modelId="{9743BE72-BDAA-46CF-80B4-6BC1D5398201}" srcId="{681430CF-1CFE-49C1-94E5-4D87D6776B9F}" destId="{D529EAB3-E7A0-46F4-8AE2-80242887612C}" srcOrd="4" destOrd="0" parTransId="{BF58E11E-C34C-44BC-AFEC-44655D52D852}" sibTransId="{04AAA873-4312-439C-81FB-D333A588806B}"/>
    <dgm:cxn modelId="{0E4FE1E1-571B-4076-9945-8D636FEA95C3}" type="presParOf" srcId="{976CA0DE-288F-4395-B53E-52C07925E7BF}" destId="{0CF6E979-D520-4139-B0E9-5E694D2B6487}" srcOrd="0" destOrd="0" presId="urn:microsoft.com/office/officeart/2005/8/layout/radial6"/>
    <dgm:cxn modelId="{2B79AC35-0341-4204-864F-198D0525F906}" type="presParOf" srcId="{976CA0DE-288F-4395-B53E-52C07925E7BF}" destId="{97A111E9-EFD9-4A7E-AFD2-20B34B73D331}" srcOrd="1" destOrd="0" presId="urn:microsoft.com/office/officeart/2005/8/layout/radial6"/>
    <dgm:cxn modelId="{D189A8D0-5C3B-4AF1-8A6D-D5A1BC59D0E3}" type="presParOf" srcId="{976CA0DE-288F-4395-B53E-52C07925E7BF}" destId="{29446F45-B89E-490C-9B2C-7791609CD8D2}" srcOrd="2" destOrd="0" presId="urn:microsoft.com/office/officeart/2005/8/layout/radial6"/>
    <dgm:cxn modelId="{1088C1AB-9BBF-48CF-9FED-A0FB5615B25F}" type="presParOf" srcId="{976CA0DE-288F-4395-B53E-52C07925E7BF}" destId="{98F10F78-3EE6-4FA1-8941-FD6237620DCB}" srcOrd="3" destOrd="0" presId="urn:microsoft.com/office/officeart/2005/8/layout/radial6"/>
    <dgm:cxn modelId="{58B8D81D-65CC-4CFC-828A-AB3941E20680}" type="presParOf" srcId="{976CA0DE-288F-4395-B53E-52C07925E7BF}" destId="{CAD9C7B4-8920-4F05-BDF3-33C7157BAC31}" srcOrd="4" destOrd="0" presId="urn:microsoft.com/office/officeart/2005/8/layout/radial6"/>
    <dgm:cxn modelId="{8465F9C6-21E3-40A9-BC76-293592B57E8F}" type="presParOf" srcId="{976CA0DE-288F-4395-B53E-52C07925E7BF}" destId="{C2243670-AF34-44A7-AD9B-5DA7AB8F272F}" srcOrd="5" destOrd="0" presId="urn:microsoft.com/office/officeart/2005/8/layout/radial6"/>
    <dgm:cxn modelId="{B5333C41-7057-43E4-926B-F07F035FBD0F}" type="presParOf" srcId="{976CA0DE-288F-4395-B53E-52C07925E7BF}" destId="{6C2E5271-62B7-43CB-AA9B-2768767F8674}" srcOrd="6" destOrd="0" presId="urn:microsoft.com/office/officeart/2005/8/layout/radial6"/>
    <dgm:cxn modelId="{09CE421A-C5BA-4D5C-9CCE-B0DFCC5F7D51}" type="presParOf" srcId="{976CA0DE-288F-4395-B53E-52C07925E7BF}" destId="{02D48514-2DDE-4895-B825-AE5B7642791C}" srcOrd="7" destOrd="0" presId="urn:microsoft.com/office/officeart/2005/8/layout/radial6"/>
    <dgm:cxn modelId="{1C843290-73BF-4065-A224-E88B6EA8EFDF}" type="presParOf" srcId="{976CA0DE-288F-4395-B53E-52C07925E7BF}" destId="{2BB14B3E-E7AE-451B-9AD2-7E9AA0343170}" srcOrd="8" destOrd="0" presId="urn:microsoft.com/office/officeart/2005/8/layout/radial6"/>
    <dgm:cxn modelId="{3D23BA58-1E47-4B92-8D54-27A587DF7D2B}" type="presParOf" srcId="{976CA0DE-288F-4395-B53E-52C07925E7BF}" destId="{4E79CEA1-7A74-4D0F-991E-D16A94BC3BD7}" srcOrd="9" destOrd="0" presId="urn:microsoft.com/office/officeart/2005/8/layout/radial6"/>
    <dgm:cxn modelId="{923FF9D0-51E7-4D78-8C78-5CEEFBB605C8}" type="presParOf" srcId="{976CA0DE-288F-4395-B53E-52C07925E7BF}" destId="{518F3CF7-9C81-4D22-81BF-8F959C701EF7}" srcOrd="10" destOrd="0" presId="urn:microsoft.com/office/officeart/2005/8/layout/radial6"/>
    <dgm:cxn modelId="{E64E94FA-CA89-46F3-AEAF-C914C71A7DFC}" type="presParOf" srcId="{976CA0DE-288F-4395-B53E-52C07925E7BF}" destId="{98DEAF2C-5875-4B14-ADCB-6BB9D48D1A8C}" srcOrd="11" destOrd="0" presId="urn:microsoft.com/office/officeart/2005/8/layout/radial6"/>
    <dgm:cxn modelId="{C5619CFD-928C-4EB5-A5B3-51437E3CE51A}" type="presParOf" srcId="{976CA0DE-288F-4395-B53E-52C07925E7BF}" destId="{94B14C1C-4A58-46A5-8F44-728374BAE77C}" srcOrd="12" destOrd="0" presId="urn:microsoft.com/office/officeart/2005/8/layout/radial6"/>
    <dgm:cxn modelId="{5B8E946E-9574-407B-809F-438869C24741}" type="presParOf" srcId="{976CA0DE-288F-4395-B53E-52C07925E7BF}" destId="{A770F508-028F-463F-8F37-1979E5C034C5}" srcOrd="13" destOrd="0" presId="urn:microsoft.com/office/officeart/2005/8/layout/radial6"/>
    <dgm:cxn modelId="{D0EF68C2-E86E-40A6-9F6B-F1ACB896CF3A}" type="presParOf" srcId="{976CA0DE-288F-4395-B53E-52C07925E7BF}" destId="{A8CC7EA9-B502-4DEC-90F8-306CFD48052A}" srcOrd="14" destOrd="0" presId="urn:microsoft.com/office/officeart/2005/8/layout/radial6"/>
    <dgm:cxn modelId="{076D2927-355C-494E-B1A9-1960E5D92F12}" type="presParOf" srcId="{976CA0DE-288F-4395-B53E-52C07925E7BF}" destId="{395BC976-3CAE-4511-8762-8381D4284C50}" srcOrd="15" destOrd="0" presId="urn:microsoft.com/office/officeart/2005/8/layout/radial6"/>
    <dgm:cxn modelId="{017AC665-6AA9-4DFB-93E8-DCAF93AFCED7}" type="presParOf" srcId="{976CA0DE-288F-4395-B53E-52C07925E7BF}" destId="{E13E3151-AA7B-4941-9FCA-47D44846D2D3}" srcOrd="16" destOrd="0" presId="urn:microsoft.com/office/officeart/2005/8/layout/radial6"/>
    <dgm:cxn modelId="{8AFD0DB9-1F68-4592-B430-E054CB15BF8D}" type="presParOf" srcId="{976CA0DE-288F-4395-B53E-52C07925E7BF}" destId="{8A65D304-ACEB-4341-B2C1-CE87647ABE7B}" srcOrd="17" destOrd="0" presId="urn:microsoft.com/office/officeart/2005/8/layout/radial6"/>
    <dgm:cxn modelId="{52DEBA89-CA16-479F-A27A-92DF468B0FD0}" type="presParOf" srcId="{976CA0DE-288F-4395-B53E-52C07925E7BF}" destId="{45AC24D4-CFDB-4C9D-AD8D-8909344E0E8F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776E16-3162-412F-887E-8313539B435A}" type="doc">
      <dgm:prSet loTypeId="urn:microsoft.com/office/officeart/2005/8/layout/radial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681430CF-1CFE-49C1-94E5-4D87D6776B9F}">
      <dgm:prSet phldrT="[文本]"/>
      <dgm:spPr/>
      <dgm:t>
        <a:bodyPr/>
        <a:lstStyle/>
        <a:p>
          <a:r>
            <a:rPr lang="zh-CN" altLang="en-US" dirty="0"/>
            <a:t>企业家社群</a:t>
          </a:r>
        </a:p>
      </dgm:t>
    </dgm:pt>
    <dgm:pt modelId="{72C1C51B-E06D-4733-8BE4-E796DDC4EE14}" type="par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7C58FD1B-8322-44F9-903E-BF047E86DE29}" type="sibTrans" cxnId="{6BF4D5ED-2C4B-46B4-9935-5D44CC45E97A}">
      <dgm:prSet/>
      <dgm:spPr/>
      <dgm:t>
        <a:bodyPr/>
        <a:lstStyle/>
        <a:p>
          <a:endParaRPr lang="zh-CN" altLang="en-US"/>
        </a:p>
      </dgm:t>
    </dgm:pt>
    <dgm:pt modelId="{8E457EA6-859E-4B9F-9D1A-8E57D56CC97A}">
      <dgm:prSet phldrT="[文本]"/>
      <dgm:spPr/>
      <dgm:t>
        <a:bodyPr/>
        <a:lstStyle/>
        <a:p>
          <a:r>
            <a:rPr lang="zh-CN" altLang="en-US" dirty="0"/>
            <a:t>商务对接</a:t>
          </a:r>
        </a:p>
      </dgm:t>
    </dgm:pt>
    <dgm:pt modelId="{B25FBC52-CC33-4F00-802A-88DA0B4396AF}" type="par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32E2C1A1-4F9F-44D6-888D-C293437C8FC7}" type="sibTrans" cxnId="{483755F8-AD7E-4AA6-8002-1611605C85C4}">
      <dgm:prSet/>
      <dgm:spPr/>
      <dgm:t>
        <a:bodyPr/>
        <a:lstStyle/>
        <a:p>
          <a:endParaRPr lang="zh-CN" altLang="en-US"/>
        </a:p>
      </dgm:t>
    </dgm:pt>
    <dgm:pt modelId="{1A061D26-2657-4413-92C5-CA4E72C8B20F}">
      <dgm:prSet phldrT="[文本]"/>
      <dgm:spPr/>
      <dgm:t>
        <a:bodyPr/>
        <a:lstStyle/>
        <a:p>
          <a:r>
            <a:rPr lang="zh-CN" altLang="en-US" dirty="0"/>
            <a:t>企业家沙龙</a:t>
          </a:r>
        </a:p>
      </dgm:t>
    </dgm:pt>
    <dgm:pt modelId="{FD81D98A-8CEF-47CC-96E2-376BC693CAF2}" type="par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20B7671E-FEEC-4722-849B-3F07E2E3BACF}" type="sibTrans" cxnId="{7390B4CF-AAC8-4716-AFBE-4B1899F3EBC1}">
      <dgm:prSet/>
      <dgm:spPr/>
      <dgm:t>
        <a:bodyPr/>
        <a:lstStyle/>
        <a:p>
          <a:endParaRPr lang="zh-CN" altLang="en-US"/>
        </a:p>
      </dgm:t>
    </dgm:pt>
    <dgm:pt modelId="{B1988BC5-681C-4DE2-A09F-C4DBC8C36ED1}">
      <dgm:prSet phldrT="[文本]"/>
      <dgm:spPr/>
      <dgm:t>
        <a:bodyPr/>
        <a:lstStyle/>
        <a:p>
          <a:r>
            <a:rPr lang="zh-CN" altLang="en-US" dirty="0"/>
            <a:t>行业交流</a:t>
          </a:r>
        </a:p>
      </dgm:t>
    </dgm:pt>
    <dgm:pt modelId="{942C5C2C-A35C-4E7F-85A3-4C89C767FC1E}" type="par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18BA6ABB-97D3-460E-AA9D-296A00AAC170}" type="sibTrans" cxnId="{5030AEBE-0821-4857-995B-A963AC08ADBB}">
      <dgm:prSet/>
      <dgm:spPr/>
      <dgm:t>
        <a:bodyPr/>
        <a:lstStyle/>
        <a:p>
          <a:endParaRPr lang="zh-CN" altLang="en-US"/>
        </a:p>
      </dgm:t>
    </dgm:pt>
    <dgm:pt modelId="{2E47579F-782F-4E35-8776-B305B17368DC}">
      <dgm:prSet phldrT="[文本]"/>
      <dgm:spPr/>
      <dgm:t>
        <a:bodyPr/>
        <a:lstStyle/>
        <a:p>
          <a:r>
            <a:rPr lang="zh-CN" altLang="en-US" dirty="0"/>
            <a:t>高端商务培训</a:t>
          </a:r>
          <a:endParaRPr lang="en-US" altLang="zh-CN" dirty="0"/>
        </a:p>
      </dgm:t>
    </dgm:pt>
    <dgm:pt modelId="{F4F3C51E-EB50-499A-9A82-79D9737CFDD7}" type="par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6CAB156D-FC86-4E76-8A0C-DB3CD6E61AD0}" type="sibTrans" cxnId="{0016254C-8B38-4C05-BB93-FC357365CBEE}">
      <dgm:prSet/>
      <dgm:spPr/>
      <dgm:t>
        <a:bodyPr/>
        <a:lstStyle/>
        <a:p>
          <a:endParaRPr lang="zh-CN" altLang="en-US"/>
        </a:p>
      </dgm:t>
    </dgm:pt>
    <dgm:pt modelId="{976CA0DE-288F-4395-B53E-52C07925E7BF}" type="pres">
      <dgm:prSet presAssocID="{63776E16-3162-412F-887E-8313539B43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F6E979-D520-4139-B0E9-5E694D2B6487}" type="pres">
      <dgm:prSet presAssocID="{681430CF-1CFE-49C1-94E5-4D87D6776B9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7A111E9-EFD9-4A7E-AFD2-20B34B73D331}" type="pres">
      <dgm:prSet presAssocID="{8E457EA6-859E-4B9F-9D1A-8E57D56CC97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446F45-B89E-490C-9B2C-7791609CD8D2}" type="pres">
      <dgm:prSet presAssocID="{8E457EA6-859E-4B9F-9D1A-8E57D56CC97A}" presName="dummy" presStyleCnt="0"/>
      <dgm:spPr/>
    </dgm:pt>
    <dgm:pt modelId="{98F10F78-3EE6-4FA1-8941-FD6237620DCB}" type="pres">
      <dgm:prSet presAssocID="{32E2C1A1-4F9F-44D6-888D-C293437C8FC7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AD9C7B4-8920-4F05-BDF3-33C7157BAC31}" type="pres">
      <dgm:prSet presAssocID="{1A061D26-2657-4413-92C5-CA4E72C8B20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243670-AF34-44A7-AD9B-5DA7AB8F272F}" type="pres">
      <dgm:prSet presAssocID="{1A061D26-2657-4413-92C5-CA4E72C8B20F}" presName="dummy" presStyleCnt="0"/>
      <dgm:spPr/>
    </dgm:pt>
    <dgm:pt modelId="{6C2E5271-62B7-43CB-AA9B-2768767F8674}" type="pres">
      <dgm:prSet presAssocID="{20B7671E-FEEC-4722-849B-3F07E2E3BACF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2D48514-2DDE-4895-B825-AE5B7642791C}" type="pres">
      <dgm:prSet presAssocID="{B1988BC5-681C-4DE2-A09F-C4DBC8C36ED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B14B3E-E7AE-451B-9AD2-7E9AA0343170}" type="pres">
      <dgm:prSet presAssocID="{B1988BC5-681C-4DE2-A09F-C4DBC8C36ED1}" presName="dummy" presStyleCnt="0"/>
      <dgm:spPr/>
    </dgm:pt>
    <dgm:pt modelId="{4E79CEA1-7A74-4D0F-991E-D16A94BC3BD7}" type="pres">
      <dgm:prSet presAssocID="{18BA6ABB-97D3-460E-AA9D-296A00AAC170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518F3CF7-9C81-4D22-81BF-8F959C701EF7}" type="pres">
      <dgm:prSet presAssocID="{2E47579F-782F-4E35-8776-B305B17368D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EAF2C-5875-4B14-ADCB-6BB9D48D1A8C}" type="pres">
      <dgm:prSet presAssocID="{2E47579F-782F-4E35-8776-B305B17368DC}" presName="dummy" presStyleCnt="0"/>
      <dgm:spPr/>
    </dgm:pt>
    <dgm:pt modelId="{94B14C1C-4A58-46A5-8F44-728374BAE77C}" type="pres">
      <dgm:prSet presAssocID="{6CAB156D-FC86-4E76-8A0C-DB3CD6E61AD0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B0BC432F-C94C-48D3-95AE-DBC93AD8EF55}" type="presOf" srcId="{6CAB156D-FC86-4E76-8A0C-DB3CD6E61AD0}" destId="{94B14C1C-4A58-46A5-8F44-728374BAE77C}" srcOrd="0" destOrd="0" presId="urn:microsoft.com/office/officeart/2005/8/layout/radial6"/>
    <dgm:cxn modelId="{5030AEBE-0821-4857-995B-A963AC08ADBB}" srcId="{681430CF-1CFE-49C1-94E5-4D87D6776B9F}" destId="{B1988BC5-681C-4DE2-A09F-C4DBC8C36ED1}" srcOrd="2" destOrd="0" parTransId="{942C5C2C-A35C-4E7F-85A3-4C89C767FC1E}" sibTransId="{18BA6ABB-97D3-460E-AA9D-296A00AAC170}"/>
    <dgm:cxn modelId="{404D16B7-9F21-4C91-83FA-6819BE932357}" type="presOf" srcId="{18BA6ABB-97D3-460E-AA9D-296A00AAC170}" destId="{4E79CEA1-7A74-4D0F-991E-D16A94BC3BD7}" srcOrd="0" destOrd="0" presId="urn:microsoft.com/office/officeart/2005/8/layout/radial6"/>
    <dgm:cxn modelId="{9C4816BD-82E7-42B3-A6E7-E372AAF37C83}" type="presOf" srcId="{B1988BC5-681C-4DE2-A09F-C4DBC8C36ED1}" destId="{02D48514-2DDE-4895-B825-AE5B7642791C}" srcOrd="0" destOrd="0" presId="urn:microsoft.com/office/officeart/2005/8/layout/radial6"/>
    <dgm:cxn modelId="{77BA6775-E1D7-4758-8024-82A133468CF1}" type="presOf" srcId="{63776E16-3162-412F-887E-8313539B435A}" destId="{976CA0DE-288F-4395-B53E-52C07925E7BF}" srcOrd="0" destOrd="0" presId="urn:microsoft.com/office/officeart/2005/8/layout/radial6"/>
    <dgm:cxn modelId="{8A05143F-A120-4367-82A8-A22E91E997D2}" type="presOf" srcId="{681430CF-1CFE-49C1-94E5-4D87D6776B9F}" destId="{0CF6E979-D520-4139-B0E9-5E694D2B6487}" srcOrd="0" destOrd="0" presId="urn:microsoft.com/office/officeart/2005/8/layout/radial6"/>
    <dgm:cxn modelId="{ABA8CB08-0F98-40A4-B159-3F0181E8F6F5}" type="presOf" srcId="{32E2C1A1-4F9F-44D6-888D-C293437C8FC7}" destId="{98F10F78-3EE6-4FA1-8941-FD6237620DCB}" srcOrd="0" destOrd="0" presId="urn:microsoft.com/office/officeart/2005/8/layout/radial6"/>
    <dgm:cxn modelId="{B2A36B2A-5B1A-41B7-AAE0-904A8F877167}" type="presOf" srcId="{20B7671E-FEEC-4722-849B-3F07E2E3BACF}" destId="{6C2E5271-62B7-43CB-AA9B-2768767F8674}" srcOrd="0" destOrd="0" presId="urn:microsoft.com/office/officeart/2005/8/layout/radial6"/>
    <dgm:cxn modelId="{B82D0440-4673-4063-A5D6-3A26421933B7}" type="presOf" srcId="{8E457EA6-859E-4B9F-9D1A-8E57D56CC97A}" destId="{97A111E9-EFD9-4A7E-AFD2-20B34B73D331}" srcOrd="0" destOrd="0" presId="urn:microsoft.com/office/officeart/2005/8/layout/radial6"/>
    <dgm:cxn modelId="{6BF4D5ED-2C4B-46B4-9935-5D44CC45E97A}" srcId="{63776E16-3162-412F-887E-8313539B435A}" destId="{681430CF-1CFE-49C1-94E5-4D87D6776B9F}" srcOrd="0" destOrd="0" parTransId="{72C1C51B-E06D-4733-8BE4-E796DDC4EE14}" sibTransId="{7C58FD1B-8322-44F9-903E-BF047E86DE29}"/>
    <dgm:cxn modelId="{7390B4CF-AAC8-4716-AFBE-4B1899F3EBC1}" srcId="{681430CF-1CFE-49C1-94E5-4D87D6776B9F}" destId="{1A061D26-2657-4413-92C5-CA4E72C8B20F}" srcOrd="1" destOrd="0" parTransId="{FD81D98A-8CEF-47CC-96E2-376BC693CAF2}" sibTransId="{20B7671E-FEEC-4722-849B-3F07E2E3BACF}"/>
    <dgm:cxn modelId="{9D7F9905-AC42-492A-B8C0-8621AA5E954D}" type="presOf" srcId="{1A061D26-2657-4413-92C5-CA4E72C8B20F}" destId="{CAD9C7B4-8920-4F05-BDF3-33C7157BAC31}" srcOrd="0" destOrd="0" presId="urn:microsoft.com/office/officeart/2005/8/layout/radial6"/>
    <dgm:cxn modelId="{0016254C-8B38-4C05-BB93-FC357365CBEE}" srcId="{681430CF-1CFE-49C1-94E5-4D87D6776B9F}" destId="{2E47579F-782F-4E35-8776-B305B17368DC}" srcOrd="3" destOrd="0" parTransId="{F4F3C51E-EB50-499A-9A82-79D9737CFDD7}" sibTransId="{6CAB156D-FC86-4E76-8A0C-DB3CD6E61AD0}"/>
    <dgm:cxn modelId="{7F0F8440-C97C-465E-BBE5-5512C258FAB7}" type="presOf" srcId="{2E47579F-782F-4E35-8776-B305B17368DC}" destId="{518F3CF7-9C81-4D22-81BF-8F959C701EF7}" srcOrd="0" destOrd="0" presId="urn:microsoft.com/office/officeart/2005/8/layout/radial6"/>
    <dgm:cxn modelId="{483755F8-AD7E-4AA6-8002-1611605C85C4}" srcId="{681430CF-1CFE-49C1-94E5-4D87D6776B9F}" destId="{8E457EA6-859E-4B9F-9D1A-8E57D56CC97A}" srcOrd="0" destOrd="0" parTransId="{B25FBC52-CC33-4F00-802A-88DA0B4396AF}" sibTransId="{32E2C1A1-4F9F-44D6-888D-C293437C8FC7}"/>
    <dgm:cxn modelId="{B32CDEAF-CCBA-482D-8AB0-7CAFD695B599}" type="presParOf" srcId="{976CA0DE-288F-4395-B53E-52C07925E7BF}" destId="{0CF6E979-D520-4139-B0E9-5E694D2B6487}" srcOrd="0" destOrd="0" presId="urn:microsoft.com/office/officeart/2005/8/layout/radial6"/>
    <dgm:cxn modelId="{2D42EC82-46C3-4D53-A5BC-7309A8B65886}" type="presParOf" srcId="{976CA0DE-288F-4395-B53E-52C07925E7BF}" destId="{97A111E9-EFD9-4A7E-AFD2-20B34B73D331}" srcOrd="1" destOrd="0" presId="urn:microsoft.com/office/officeart/2005/8/layout/radial6"/>
    <dgm:cxn modelId="{CDB2DA8F-937A-4C3B-B692-F0BEC1ECD79A}" type="presParOf" srcId="{976CA0DE-288F-4395-B53E-52C07925E7BF}" destId="{29446F45-B89E-490C-9B2C-7791609CD8D2}" srcOrd="2" destOrd="0" presId="urn:microsoft.com/office/officeart/2005/8/layout/radial6"/>
    <dgm:cxn modelId="{7CDAF4C0-4D0F-4BEA-99BF-13E97FC6B4C5}" type="presParOf" srcId="{976CA0DE-288F-4395-B53E-52C07925E7BF}" destId="{98F10F78-3EE6-4FA1-8941-FD6237620DCB}" srcOrd="3" destOrd="0" presId="urn:microsoft.com/office/officeart/2005/8/layout/radial6"/>
    <dgm:cxn modelId="{5403012D-8869-4F9C-954F-981AA5ED1A8F}" type="presParOf" srcId="{976CA0DE-288F-4395-B53E-52C07925E7BF}" destId="{CAD9C7B4-8920-4F05-BDF3-33C7157BAC31}" srcOrd="4" destOrd="0" presId="urn:microsoft.com/office/officeart/2005/8/layout/radial6"/>
    <dgm:cxn modelId="{DE983639-D9A0-4A03-9FAF-B0CC92B31862}" type="presParOf" srcId="{976CA0DE-288F-4395-B53E-52C07925E7BF}" destId="{C2243670-AF34-44A7-AD9B-5DA7AB8F272F}" srcOrd="5" destOrd="0" presId="urn:microsoft.com/office/officeart/2005/8/layout/radial6"/>
    <dgm:cxn modelId="{AFB58F73-61EC-45AF-9366-A400A24FB60A}" type="presParOf" srcId="{976CA0DE-288F-4395-B53E-52C07925E7BF}" destId="{6C2E5271-62B7-43CB-AA9B-2768767F8674}" srcOrd="6" destOrd="0" presId="urn:microsoft.com/office/officeart/2005/8/layout/radial6"/>
    <dgm:cxn modelId="{6D925A90-A9C7-479B-A7FF-72C41D42EEB7}" type="presParOf" srcId="{976CA0DE-288F-4395-B53E-52C07925E7BF}" destId="{02D48514-2DDE-4895-B825-AE5B7642791C}" srcOrd="7" destOrd="0" presId="urn:microsoft.com/office/officeart/2005/8/layout/radial6"/>
    <dgm:cxn modelId="{D674EA3E-2355-4279-854B-F283EBE322DC}" type="presParOf" srcId="{976CA0DE-288F-4395-B53E-52C07925E7BF}" destId="{2BB14B3E-E7AE-451B-9AD2-7E9AA0343170}" srcOrd="8" destOrd="0" presId="urn:microsoft.com/office/officeart/2005/8/layout/radial6"/>
    <dgm:cxn modelId="{67044301-C311-4739-8F25-90E4AC08AFF5}" type="presParOf" srcId="{976CA0DE-288F-4395-B53E-52C07925E7BF}" destId="{4E79CEA1-7A74-4D0F-991E-D16A94BC3BD7}" srcOrd="9" destOrd="0" presId="urn:microsoft.com/office/officeart/2005/8/layout/radial6"/>
    <dgm:cxn modelId="{F8224691-F270-4EE0-B216-E521CFEFA8D0}" type="presParOf" srcId="{976CA0DE-288F-4395-B53E-52C07925E7BF}" destId="{518F3CF7-9C81-4D22-81BF-8F959C701EF7}" srcOrd="10" destOrd="0" presId="urn:microsoft.com/office/officeart/2005/8/layout/radial6"/>
    <dgm:cxn modelId="{A50A68C4-E15C-4854-B151-D1BDC7BE0B4E}" type="presParOf" srcId="{976CA0DE-288F-4395-B53E-52C07925E7BF}" destId="{98DEAF2C-5875-4B14-ADCB-6BB9D48D1A8C}" srcOrd="11" destOrd="0" presId="urn:microsoft.com/office/officeart/2005/8/layout/radial6"/>
    <dgm:cxn modelId="{4CD455C7-01E8-44F7-967E-9AB1726433DA}" type="presParOf" srcId="{976CA0DE-288F-4395-B53E-52C07925E7BF}" destId="{94B14C1C-4A58-46A5-8F44-728374BAE77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04AF0-1C87-47D0-9804-FCCB7B3F16E6}">
      <dsp:nvSpPr>
        <dsp:cNvPr id="0" name=""/>
        <dsp:cNvSpPr/>
      </dsp:nvSpPr>
      <dsp:spPr>
        <a:xfrm>
          <a:off x="324161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平台直连下单</a:t>
          </a:r>
        </a:p>
      </dsp:txBody>
      <dsp:txXfrm>
        <a:off x="3439609" y="197994"/>
        <a:ext cx="956001" cy="956001"/>
      </dsp:txXfrm>
    </dsp:sp>
    <dsp:sp modelId="{C802C4C2-D60F-4995-8CA6-E35E853F92FB}">
      <dsp:nvSpPr>
        <dsp:cNvPr id="0" name=""/>
        <dsp:cNvSpPr/>
      </dsp:nvSpPr>
      <dsp:spPr>
        <a:xfrm>
          <a:off x="459360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线上介绍线下交付</a:t>
          </a:r>
        </a:p>
      </dsp:txBody>
      <dsp:txXfrm>
        <a:off x="4791599" y="197994"/>
        <a:ext cx="956001" cy="956001"/>
      </dsp:txXfrm>
    </dsp:sp>
    <dsp:sp modelId="{B6EB0895-7882-4C0F-BDCA-8716074A5258}">
      <dsp:nvSpPr>
        <dsp:cNvPr id="0" name=""/>
        <dsp:cNvSpPr/>
      </dsp:nvSpPr>
      <dsp:spPr>
        <a:xfrm>
          <a:off x="594559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线上申请线下交付</a:t>
          </a:r>
        </a:p>
      </dsp:txBody>
      <dsp:txXfrm>
        <a:off x="6143589" y="197994"/>
        <a:ext cx="956001" cy="956001"/>
      </dsp:txXfrm>
    </dsp:sp>
    <dsp:sp modelId="{57CF4611-28F5-4515-A378-3BBBA7120B5A}">
      <dsp:nvSpPr>
        <dsp:cNvPr id="0" name=""/>
        <dsp:cNvSpPr/>
      </dsp:nvSpPr>
      <dsp:spPr>
        <a:xfrm>
          <a:off x="729758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线上引流合作交付</a:t>
          </a:r>
        </a:p>
      </dsp:txBody>
      <dsp:txXfrm>
        <a:off x="7495579" y="197994"/>
        <a:ext cx="956001" cy="956001"/>
      </dsp:txXfrm>
    </dsp:sp>
    <dsp:sp modelId="{4F38ECB1-AE17-4660-A0E4-BE453FCB0B3B}">
      <dsp:nvSpPr>
        <dsp:cNvPr id="0" name=""/>
        <dsp:cNvSpPr/>
      </dsp:nvSpPr>
      <dsp:spPr>
        <a:xfrm>
          <a:off x="864957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预购团购</a:t>
          </a:r>
        </a:p>
      </dsp:txBody>
      <dsp:txXfrm>
        <a:off x="8847569" y="197994"/>
        <a:ext cx="956001" cy="956001"/>
      </dsp:txXfrm>
    </dsp:sp>
    <dsp:sp modelId="{6806033A-6A6E-4416-94D6-6409A8A22217}">
      <dsp:nvSpPr>
        <dsp:cNvPr id="0" name=""/>
        <dsp:cNvSpPr/>
      </dsp:nvSpPr>
      <dsp:spPr>
        <a:xfrm>
          <a:off x="10001565" y="0"/>
          <a:ext cx="1351989" cy="13519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优惠券卡合作</a:t>
          </a:r>
        </a:p>
      </dsp:txBody>
      <dsp:txXfrm>
        <a:off x="10199559" y="197994"/>
        <a:ext cx="956001" cy="956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F07AE-0361-428E-9728-188D96030135}">
      <dsp:nvSpPr>
        <dsp:cNvPr id="0" name=""/>
        <dsp:cNvSpPr/>
      </dsp:nvSpPr>
      <dsp:spPr>
        <a:xfrm>
          <a:off x="1023286" y="999548"/>
          <a:ext cx="756951" cy="756951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费用</a:t>
          </a:r>
        </a:p>
      </dsp:txBody>
      <dsp:txXfrm>
        <a:off x="1134139" y="1110401"/>
        <a:ext cx="535245" cy="535245"/>
      </dsp:txXfrm>
    </dsp:sp>
    <dsp:sp modelId="{613B9838-96EF-4E26-909E-30D106712EDC}">
      <dsp:nvSpPr>
        <dsp:cNvPr id="0" name=""/>
        <dsp:cNvSpPr/>
      </dsp:nvSpPr>
      <dsp:spPr>
        <a:xfrm rot="11700000">
          <a:off x="348752" y="1076630"/>
          <a:ext cx="661511" cy="21573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CB6F8-31BB-42C5-B1FD-1FB6DD6C8674}">
      <dsp:nvSpPr>
        <dsp:cNvPr id="0" name=""/>
        <dsp:cNvSpPr/>
      </dsp:nvSpPr>
      <dsp:spPr>
        <a:xfrm>
          <a:off x="470" y="811249"/>
          <a:ext cx="719104" cy="575283"/>
        </a:xfrm>
        <a:prstGeom prst="roundRect">
          <a:avLst>
            <a:gd name="adj" fmla="val 10000"/>
          </a:avLst>
        </a:prstGeom>
        <a:solidFill>
          <a:srgbClr val="0E90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会费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19" y="828098"/>
        <a:ext cx="685406" cy="541585"/>
      </dsp:txXfrm>
    </dsp:sp>
    <dsp:sp modelId="{1B1791CE-A162-4D11-B106-AFCAA6AB706F}">
      <dsp:nvSpPr>
        <dsp:cNvPr id="0" name=""/>
        <dsp:cNvSpPr/>
      </dsp:nvSpPr>
      <dsp:spPr>
        <a:xfrm rot="14700000">
          <a:off x="755001" y="592482"/>
          <a:ext cx="661511" cy="21573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27ACC-790C-437B-9D8C-93F942244539}">
      <dsp:nvSpPr>
        <dsp:cNvPr id="0" name=""/>
        <dsp:cNvSpPr/>
      </dsp:nvSpPr>
      <dsp:spPr>
        <a:xfrm>
          <a:off x="586421" y="112940"/>
          <a:ext cx="719104" cy="575283"/>
        </a:xfrm>
        <a:prstGeom prst="roundRect">
          <a:avLst>
            <a:gd name="adj" fmla="val 10000"/>
          </a:avLst>
        </a:prstGeom>
        <a:solidFill>
          <a:srgbClr val="1C2B3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活动费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3270" y="129789"/>
        <a:ext cx="685406" cy="541585"/>
      </dsp:txXfrm>
    </dsp:sp>
    <dsp:sp modelId="{8D39AC2B-8856-4826-9A55-691DAAF59BAD}">
      <dsp:nvSpPr>
        <dsp:cNvPr id="0" name=""/>
        <dsp:cNvSpPr/>
      </dsp:nvSpPr>
      <dsp:spPr>
        <a:xfrm rot="17700000">
          <a:off x="1387012" y="592482"/>
          <a:ext cx="661511" cy="21573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5B464-6167-4903-86D5-106A9E22BB8E}">
      <dsp:nvSpPr>
        <dsp:cNvPr id="0" name=""/>
        <dsp:cNvSpPr/>
      </dsp:nvSpPr>
      <dsp:spPr>
        <a:xfrm>
          <a:off x="1497999" y="112940"/>
          <a:ext cx="719104" cy="575283"/>
        </a:xfrm>
        <a:prstGeom prst="roundRect">
          <a:avLst>
            <a:gd name="adj" fmla="val 10000"/>
          </a:avLst>
        </a:prstGeom>
        <a:solidFill>
          <a:srgbClr val="FFC5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党费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4848" y="129789"/>
        <a:ext cx="685406" cy="541585"/>
      </dsp:txXfrm>
    </dsp:sp>
    <dsp:sp modelId="{559F0EED-307D-425A-903E-7760FA9A0299}">
      <dsp:nvSpPr>
        <dsp:cNvPr id="0" name=""/>
        <dsp:cNvSpPr/>
      </dsp:nvSpPr>
      <dsp:spPr>
        <a:xfrm rot="20700000">
          <a:off x="1793260" y="1076630"/>
          <a:ext cx="661511" cy="21573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DD30B-397F-4733-9651-04500F6B9142}">
      <dsp:nvSpPr>
        <dsp:cNvPr id="0" name=""/>
        <dsp:cNvSpPr/>
      </dsp:nvSpPr>
      <dsp:spPr>
        <a:xfrm>
          <a:off x="2083949" y="811249"/>
          <a:ext cx="719104" cy="575283"/>
        </a:xfrm>
        <a:prstGeom prst="roundRect">
          <a:avLst>
            <a:gd name="adj" fmla="val 10000"/>
          </a:avLst>
        </a:prstGeom>
        <a:solidFill>
          <a:srgbClr val="FC6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公益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00798" y="828098"/>
        <a:ext cx="685406" cy="541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BC976-3CAE-4511-8762-8381D4284C50}">
      <dsp:nvSpPr>
        <dsp:cNvPr id="0" name=""/>
        <dsp:cNvSpPr/>
      </dsp:nvSpPr>
      <dsp:spPr>
        <a:xfrm>
          <a:off x="914377" y="310952"/>
          <a:ext cx="2072987" cy="2072987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14C1C-4A58-46A5-8F44-728374BAE77C}">
      <dsp:nvSpPr>
        <dsp:cNvPr id="0" name=""/>
        <dsp:cNvSpPr/>
      </dsp:nvSpPr>
      <dsp:spPr>
        <a:xfrm>
          <a:off x="914377" y="310952"/>
          <a:ext cx="2072987" cy="2072987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9CEA1-7A74-4D0F-991E-D16A94BC3BD7}">
      <dsp:nvSpPr>
        <dsp:cNvPr id="0" name=""/>
        <dsp:cNvSpPr/>
      </dsp:nvSpPr>
      <dsp:spPr>
        <a:xfrm>
          <a:off x="914377" y="310952"/>
          <a:ext cx="2072987" cy="2072987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E5271-62B7-43CB-AA9B-2768767F8674}">
      <dsp:nvSpPr>
        <dsp:cNvPr id="0" name=""/>
        <dsp:cNvSpPr/>
      </dsp:nvSpPr>
      <dsp:spPr>
        <a:xfrm>
          <a:off x="914377" y="310952"/>
          <a:ext cx="2072987" cy="2072987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10F78-3EE6-4FA1-8941-FD6237620DCB}">
      <dsp:nvSpPr>
        <dsp:cNvPr id="0" name=""/>
        <dsp:cNvSpPr/>
      </dsp:nvSpPr>
      <dsp:spPr>
        <a:xfrm>
          <a:off x="914377" y="310952"/>
          <a:ext cx="2072987" cy="2072987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E979-D520-4139-B0E9-5E694D2B6487}">
      <dsp:nvSpPr>
        <dsp:cNvPr id="0" name=""/>
        <dsp:cNvSpPr/>
      </dsp:nvSpPr>
      <dsp:spPr>
        <a:xfrm>
          <a:off x="1473631" y="870206"/>
          <a:ext cx="954478" cy="9544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员工社群</a:t>
          </a:r>
        </a:p>
      </dsp:txBody>
      <dsp:txXfrm>
        <a:off x="1613411" y="1009986"/>
        <a:ext cx="674918" cy="674918"/>
      </dsp:txXfrm>
    </dsp:sp>
    <dsp:sp modelId="{97A111E9-EFD9-4A7E-AFD2-20B34B73D331}">
      <dsp:nvSpPr>
        <dsp:cNvPr id="0" name=""/>
        <dsp:cNvSpPr/>
      </dsp:nvSpPr>
      <dsp:spPr>
        <a:xfrm>
          <a:off x="1616803" y="937"/>
          <a:ext cx="668135" cy="668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娱乐</a:t>
          </a:r>
        </a:p>
      </dsp:txBody>
      <dsp:txXfrm>
        <a:off x="1714649" y="98783"/>
        <a:ext cx="472443" cy="472443"/>
      </dsp:txXfrm>
    </dsp:sp>
    <dsp:sp modelId="{CAD9C7B4-8920-4F05-BDF3-33C7157BAC31}">
      <dsp:nvSpPr>
        <dsp:cNvPr id="0" name=""/>
        <dsp:cNvSpPr/>
      </dsp:nvSpPr>
      <dsp:spPr>
        <a:xfrm>
          <a:off x="2579691" y="700517"/>
          <a:ext cx="668135" cy="668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生活</a:t>
          </a:r>
        </a:p>
      </dsp:txBody>
      <dsp:txXfrm>
        <a:off x="2677537" y="798363"/>
        <a:ext cx="472443" cy="472443"/>
      </dsp:txXfrm>
    </dsp:sp>
    <dsp:sp modelId="{02D48514-2DDE-4895-B825-AE5B7642791C}">
      <dsp:nvSpPr>
        <dsp:cNvPr id="0" name=""/>
        <dsp:cNvSpPr/>
      </dsp:nvSpPr>
      <dsp:spPr>
        <a:xfrm>
          <a:off x="2211901" y="1832460"/>
          <a:ext cx="668135" cy="668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商务</a:t>
          </a:r>
        </a:p>
      </dsp:txBody>
      <dsp:txXfrm>
        <a:off x="2309747" y="1930306"/>
        <a:ext cx="472443" cy="472443"/>
      </dsp:txXfrm>
    </dsp:sp>
    <dsp:sp modelId="{518F3CF7-9C81-4D22-81BF-8F959C701EF7}">
      <dsp:nvSpPr>
        <dsp:cNvPr id="0" name=""/>
        <dsp:cNvSpPr/>
      </dsp:nvSpPr>
      <dsp:spPr>
        <a:xfrm>
          <a:off x="1021705" y="1832460"/>
          <a:ext cx="668135" cy="668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学习</a:t>
          </a:r>
          <a:endParaRPr lang="en-US" altLang="zh-CN" sz="1600" kern="1200" dirty="0"/>
        </a:p>
      </dsp:txBody>
      <dsp:txXfrm>
        <a:off x="1119551" y="1930306"/>
        <a:ext cx="472443" cy="472443"/>
      </dsp:txXfrm>
    </dsp:sp>
    <dsp:sp modelId="{A770F508-028F-463F-8F37-1979E5C034C5}">
      <dsp:nvSpPr>
        <dsp:cNvPr id="0" name=""/>
        <dsp:cNvSpPr/>
      </dsp:nvSpPr>
      <dsp:spPr>
        <a:xfrm>
          <a:off x="653914" y="700517"/>
          <a:ext cx="668135" cy="668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休闲</a:t>
          </a:r>
          <a:endParaRPr lang="en-US" altLang="zh-CN" sz="1600" kern="1200" dirty="0"/>
        </a:p>
      </dsp:txBody>
      <dsp:txXfrm>
        <a:off x="751760" y="798363"/>
        <a:ext cx="472443" cy="4724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C24D4-CFDB-4C9D-AD8D-8909344E0E8F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12600000"/>
            <a:gd name="adj2" fmla="val 162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BC976-3CAE-4511-8762-8381D4284C50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9000000"/>
            <a:gd name="adj2" fmla="val 126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14C1C-4A58-46A5-8F44-728374BAE77C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5400000"/>
            <a:gd name="adj2" fmla="val 90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9CEA1-7A74-4D0F-991E-D16A94BC3BD7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1800000"/>
            <a:gd name="adj2" fmla="val 54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E5271-62B7-43CB-AA9B-2768767F8674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19800000"/>
            <a:gd name="adj2" fmla="val 18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10F78-3EE6-4FA1-8941-FD6237620DCB}">
      <dsp:nvSpPr>
        <dsp:cNvPr id="0" name=""/>
        <dsp:cNvSpPr/>
      </dsp:nvSpPr>
      <dsp:spPr>
        <a:xfrm>
          <a:off x="185723" y="357147"/>
          <a:ext cx="2351937" cy="2351937"/>
        </a:xfrm>
        <a:prstGeom prst="blockArc">
          <a:avLst>
            <a:gd name="adj1" fmla="val 16200000"/>
            <a:gd name="adj2" fmla="val 19800000"/>
            <a:gd name="adj3" fmla="val 448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E979-D520-4139-B0E9-5E694D2B6487}">
      <dsp:nvSpPr>
        <dsp:cNvPr id="0" name=""/>
        <dsp:cNvSpPr/>
      </dsp:nvSpPr>
      <dsp:spPr>
        <a:xfrm>
          <a:off x="839089" y="1010513"/>
          <a:ext cx="1045205" cy="1045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企业社群</a:t>
          </a:r>
        </a:p>
      </dsp:txBody>
      <dsp:txXfrm>
        <a:off x="992156" y="1163580"/>
        <a:ext cx="739071" cy="739071"/>
      </dsp:txXfrm>
    </dsp:sp>
    <dsp:sp modelId="{97A111E9-EFD9-4A7E-AFD2-20B34B73D331}">
      <dsp:nvSpPr>
        <dsp:cNvPr id="0" name=""/>
        <dsp:cNvSpPr/>
      </dsp:nvSpPr>
      <dsp:spPr>
        <a:xfrm>
          <a:off x="995870" y="17664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市场开发</a:t>
          </a:r>
        </a:p>
      </dsp:txBody>
      <dsp:txXfrm>
        <a:off x="1103017" y="124811"/>
        <a:ext cx="517349" cy="517349"/>
      </dsp:txXfrm>
    </dsp:sp>
    <dsp:sp modelId="{CAD9C7B4-8920-4F05-BDF3-33C7157BAC31}">
      <dsp:nvSpPr>
        <dsp:cNvPr id="0" name=""/>
        <dsp:cNvSpPr/>
      </dsp:nvSpPr>
      <dsp:spPr>
        <a:xfrm>
          <a:off x="1991479" y="592479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产品推广</a:t>
          </a:r>
        </a:p>
      </dsp:txBody>
      <dsp:txXfrm>
        <a:off x="2098626" y="699626"/>
        <a:ext cx="517349" cy="517349"/>
      </dsp:txXfrm>
    </dsp:sp>
    <dsp:sp modelId="{02D48514-2DDE-4895-B825-AE5B7642791C}">
      <dsp:nvSpPr>
        <dsp:cNvPr id="0" name=""/>
        <dsp:cNvSpPr/>
      </dsp:nvSpPr>
      <dsp:spPr>
        <a:xfrm>
          <a:off x="1991479" y="1742108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融资担保</a:t>
          </a:r>
        </a:p>
      </dsp:txBody>
      <dsp:txXfrm>
        <a:off x="2098626" y="1849255"/>
        <a:ext cx="517349" cy="517349"/>
      </dsp:txXfrm>
    </dsp:sp>
    <dsp:sp modelId="{518F3CF7-9C81-4D22-81BF-8F959C701EF7}">
      <dsp:nvSpPr>
        <dsp:cNvPr id="0" name=""/>
        <dsp:cNvSpPr/>
      </dsp:nvSpPr>
      <dsp:spPr>
        <a:xfrm>
          <a:off x="995870" y="2316923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管理咨询</a:t>
          </a:r>
          <a:endParaRPr lang="en-US" altLang="zh-CN" sz="1600" kern="1200" dirty="0"/>
        </a:p>
      </dsp:txBody>
      <dsp:txXfrm>
        <a:off x="1103017" y="2424070"/>
        <a:ext cx="517349" cy="517349"/>
      </dsp:txXfrm>
    </dsp:sp>
    <dsp:sp modelId="{A770F508-028F-463F-8F37-1979E5C034C5}">
      <dsp:nvSpPr>
        <dsp:cNvPr id="0" name=""/>
        <dsp:cNvSpPr/>
      </dsp:nvSpPr>
      <dsp:spPr>
        <a:xfrm>
          <a:off x="262" y="1742108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知识产权</a:t>
          </a:r>
          <a:endParaRPr lang="en-US" altLang="zh-CN" sz="1600" kern="1200" dirty="0"/>
        </a:p>
      </dsp:txBody>
      <dsp:txXfrm>
        <a:off x="107409" y="1849255"/>
        <a:ext cx="517349" cy="517349"/>
      </dsp:txXfrm>
    </dsp:sp>
    <dsp:sp modelId="{E13E3151-AA7B-4941-9FCA-47D44846D2D3}">
      <dsp:nvSpPr>
        <dsp:cNvPr id="0" name=""/>
        <dsp:cNvSpPr/>
      </dsp:nvSpPr>
      <dsp:spPr>
        <a:xfrm>
          <a:off x="262" y="592479"/>
          <a:ext cx="731643" cy="7316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/>
            <a:t>技术服务</a:t>
          </a:r>
          <a:endParaRPr lang="en-US" altLang="zh-CN" sz="1600" kern="1200" dirty="0"/>
        </a:p>
      </dsp:txBody>
      <dsp:txXfrm>
        <a:off x="107409" y="699626"/>
        <a:ext cx="517349" cy="5173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14C1C-4A58-46A5-8F44-728374BAE77C}">
      <dsp:nvSpPr>
        <dsp:cNvPr id="0" name=""/>
        <dsp:cNvSpPr/>
      </dsp:nvSpPr>
      <dsp:spPr>
        <a:xfrm>
          <a:off x="437096" y="343577"/>
          <a:ext cx="2294783" cy="2294783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9CEA1-7A74-4D0F-991E-D16A94BC3BD7}">
      <dsp:nvSpPr>
        <dsp:cNvPr id="0" name=""/>
        <dsp:cNvSpPr/>
      </dsp:nvSpPr>
      <dsp:spPr>
        <a:xfrm>
          <a:off x="437096" y="343577"/>
          <a:ext cx="2294783" cy="2294783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E5271-62B7-43CB-AA9B-2768767F8674}">
      <dsp:nvSpPr>
        <dsp:cNvPr id="0" name=""/>
        <dsp:cNvSpPr/>
      </dsp:nvSpPr>
      <dsp:spPr>
        <a:xfrm>
          <a:off x="437096" y="343577"/>
          <a:ext cx="2294783" cy="2294783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10F78-3EE6-4FA1-8941-FD6237620DCB}">
      <dsp:nvSpPr>
        <dsp:cNvPr id="0" name=""/>
        <dsp:cNvSpPr/>
      </dsp:nvSpPr>
      <dsp:spPr>
        <a:xfrm>
          <a:off x="437096" y="343577"/>
          <a:ext cx="2294783" cy="2294783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E979-D520-4139-B0E9-5E694D2B6487}">
      <dsp:nvSpPr>
        <dsp:cNvPr id="0" name=""/>
        <dsp:cNvSpPr/>
      </dsp:nvSpPr>
      <dsp:spPr>
        <a:xfrm>
          <a:off x="1056841" y="963322"/>
          <a:ext cx="1055293" cy="10552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企业家社群</a:t>
          </a:r>
        </a:p>
      </dsp:txBody>
      <dsp:txXfrm>
        <a:off x="1211385" y="1117866"/>
        <a:ext cx="746205" cy="746205"/>
      </dsp:txXfrm>
    </dsp:sp>
    <dsp:sp modelId="{97A111E9-EFD9-4A7E-AFD2-20B34B73D331}">
      <dsp:nvSpPr>
        <dsp:cNvPr id="0" name=""/>
        <dsp:cNvSpPr/>
      </dsp:nvSpPr>
      <dsp:spPr>
        <a:xfrm>
          <a:off x="1215135" y="818"/>
          <a:ext cx="738705" cy="738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/>
            <a:t>商务对接</a:t>
          </a:r>
        </a:p>
      </dsp:txBody>
      <dsp:txXfrm>
        <a:off x="1323316" y="108999"/>
        <a:ext cx="522343" cy="522343"/>
      </dsp:txXfrm>
    </dsp:sp>
    <dsp:sp modelId="{CAD9C7B4-8920-4F05-BDF3-33C7157BAC31}">
      <dsp:nvSpPr>
        <dsp:cNvPr id="0" name=""/>
        <dsp:cNvSpPr/>
      </dsp:nvSpPr>
      <dsp:spPr>
        <a:xfrm>
          <a:off x="2335933" y="1121616"/>
          <a:ext cx="738705" cy="738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/>
            <a:t>企业家沙龙</a:t>
          </a:r>
        </a:p>
      </dsp:txBody>
      <dsp:txXfrm>
        <a:off x="2444114" y="1229797"/>
        <a:ext cx="522343" cy="522343"/>
      </dsp:txXfrm>
    </dsp:sp>
    <dsp:sp modelId="{02D48514-2DDE-4895-B825-AE5B7642791C}">
      <dsp:nvSpPr>
        <dsp:cNvPr id="0" name=""/>
        <dsp:cNvSpPr/>
      </dsp:nvSpPr>
      <dsp:spPr>
        <a:xfrm>
          <a:off x="1215135" y="2242414"/>
          <a:ext cx="738705" cy="738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/>
            <a:t>行业交流</a:t>
          </a:r>
        </a:p>
      </dsp:txBody>
      <dsp:txXfrm>
        <a:off x="1323316" y="2350595"/>
        <a:ext cx="522343" cy="522343"/>
      </dsp:txXfrm>
    </dsp:sp>
    <dsp:sp modelId="{518F3CF7-9C81-4D22-81BF-8F959C701EF7}">
      <dsp:nvSpPr>
        <dsp:cNvPr id="0" name=""/>
        <dsp:cNvSpPr/>
      </dsp:nvSpPr>
      <dsp:spPr>
        <a:xfrm>
          <a:off x="94336" y="1121616"/>
          <a:ext cx="738705" cy="7387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/>
            <a:t>高端商务培训</a:t>
          </a:r>
          <a:endParaRPr lang="en-US" altLang="zh-CN" sz="1200" kern="1200" dirty="0"/>
        </a:p>
      </dsp:txBody>
      <dsp:txXfrm>
        <a:off x="202517" y="1229797"/>
        <a:ext cx="522343" cy="52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#1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MComic PRC Medium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953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MComic PRC Medium" panose="00000500000000000000" pitchFamily="2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953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953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Comic PRC Medium" panose="00000500000000000000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Comic PRC Medium" panose="00000500000000000000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Comic PRC Medium" panose="00000500000000000000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Comic PRC Medium" panose="00000500000000000000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Comic PRC Medium" panose="00000500000000000000" pitchFamily="2" charset="-122"/>
                <a:cs typeface="+mn-cs"/>
              </a:rPr>
              <a:t>第五级</a:t>
            </a:r>
          </a:p>
        </p:txBody>
      </p:sp>
      <p:sp>
        <p:nvSpPr>
          <p:cNvPr id="104953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MComic PRC Medium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953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zh-CN" altLang="en-US" sz="1200" dirty="0">
                <a:ea typeface="MComic PRC Medium"/>
              </a:rPr>
              <a:t>‹#›</a:t>
            </a:fld>
            <a:endParaRPr lang="zh-CN" altLang="en-US" sz="1200" dirty="0">
              <a:ea typeface="MComic PRC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MComic PRC Medium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MComic PRC Medium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MComic PRC Medium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MComic PRC Medium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MComic PRC Medium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2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27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8EEA4-111E-4205-9C3D-CE944126C6BE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t>36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3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观全局，数字化转型已经势在必行，而数字化的本质是通过数字化的技术打造透明、平等的组织，让优秀的员工都能被看到，激发每个人的创造创新力。创造创新是企业发展的核心动力，也是企业数字化的核心本质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104932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2C44E-9F59-4642-9258-3D8770D8B5B9}" type="slidenum">
              <a:rPr kumimoji="1" lang="zh-CN" altLang="en-US" smtClean="0">
                <a:solidFill>
                  <a:prstClr val="black"/>
                </a:solidFill>
              </a:rPr>
              <a:t>40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85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85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097157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7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7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6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3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3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49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6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36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6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6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6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3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7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7" name="标题 1"/>
          <p:cNvSpPr>
            <a:spLocks noGrp="1"/>
          </p:cNvSpPr>
          <p:nvPr>
            <p:ph type="title"/>
          </p:nvPr>
        </p:nvSpPr>
        <p:spPr>
          <a:xfrm>
            <a:off x="375212" y="45940"/>
            <a:ext cx="10520966" cy="75124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9218" name="矩形 6"/>
          <p:cNvSpPr/>
          <p:nvPr userDrawn="1"/>
        </p:nvSpPr>
        <p:spPr>
          <a:xfrm>
            <a:off x="0" y="89051"/>
            <a:ext cx="162046" cy="6650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97312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3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93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94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097359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35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04935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6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61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62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9" name="矩形 5"/>
          <p:cNvSpPr/>
          <p:nvPr userDrawn="1"/>
        </p:nvSpPr>
        <p:spPr>
          <a:xfrm>
            <a:off x="-60099" y="3349886"/>
            <a:ext cx="12305847" cy="246221"/>
          </a:xfrm>
          <a:prstGeom prst="rect">
            <a:avLst/>
          </a:prstGeom>
          <a:solidFill>
            <a:srgbClr val="18191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fontAlgn="auto" hangingPunct="0">
              <a:spcBef>
                <a:spcPts val="0"/>
              </a:spcBef>
              <a:spcAft>
                <a:spcPts val="0"/>
              </a:spcAft>
            </a:pPr>
            <a:endParaRPr lang="zh-CN" altLang="en-US" sz="1600" b="1">
              <a:solidFill>
                <a:srgbClr val="FFFFFF"/>
              </a:solidFill>
              <a:latin typeface="Calibri" panose="020F0502020204030204"/>
              <a:sym typeface="Microsoft YaHei"/>
            </a:endParaRPr>
          </a:p>
        </p:txBody>
      </p:sp>
      <p:sp>
        <p:nvSpPr>
          <p:cNvPr id="10493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2" name="pasted-image-small.png" descr="pasted-image-small.png"/>
          <p:cNvPicPr>
            <a:picLocks noChangeAspect="1"/>
          </p:cNvPicPr>
          <p:nvPr userDrawn="1"/>
        </p:nvPicPr>
        <p:blipFill>
          <a:blip r:embed="rId2"/>
          <a:srcRect l="13204" r="13204"/>
          <a:stretch>
            <a:fillRect/>
          </a:stretch>
        </p:blipFill>
        <p:spPr>
          <a:xfrm>
            <a:off x="-3200" y="-53975"/>
            <a:ext cx="12248948" cy="733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7353" name="dingtalk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7560" y="95081"/>
            <a:ext cx="837512" cy="429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Rectangle 66 Copy.png" descr="Rectangle 66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09715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4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44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4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944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0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3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14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1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1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3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3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3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3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4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4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9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9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9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9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0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0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0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3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3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1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4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4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4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5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5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5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9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2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42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2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2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65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6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4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49315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0493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01F1-2330-4B4C-ABE9-0E21EACF9411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59F62-B532-D34B-9402-74B2F101372F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2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3" name="标题 1"/>
          <p:cNvSpPr>
            <a:spLocks noGrp="1"/>
          </p:cNvSpPr>
          <p:nvPr>
            <p:ph type="title"/>
          </p:nvPr>
        </p:nvSpPr>
        <p:spPr>
          <a:xfrm>
            <a:off x="375212" y="45940"/>
            <a:ext cx="10520966" cy="75124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9274" name="矩形 6"/>
          <p:cNvSpPr/>
          <p:nvPr userDrawn="1"/>
        </p:nvSpPr>
        <p:spPr>
          <a:xfrm>
            <a:off x="0" y="89051"/>
            <a:ext cx="162046" cy="6650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97317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4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0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0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097361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45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0494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5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5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7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4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1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944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8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9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9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9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2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1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82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1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51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51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1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1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8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8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8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9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9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9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9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7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37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7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944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1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1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1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9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0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4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2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5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5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8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6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46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46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6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6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0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52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5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49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49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9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标题 1"/>
          <p:cNvSpPr>
            <a:spLocks noGrp="1"/>
          </p:cNvSpPr>
          <p:nvPr>
            <p:ph type="title"/>
          </p:nvPr>
        </p:nvSpPr>
        <p:spPr>
          <a:xfrm>
            <a:off x="375212" y="45940"/>
            <a:ext cx="10520966" cy="75124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9285" name="矩形 6"/>
          <p:cNvSpPr/>
          <p:nvPr userDrawn="1"/>
        </p:nvSpPr>
        <p:spPr>
          <a:xfrm>
            <a:off x="0" y="89051"/>
            <a:ext cx="162046" cy="6650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97322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50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0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0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508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09737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0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104947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10494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74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475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4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4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4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1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2" name="矩形 5"/>
          <p:cNvSpPr/>
          <p:nvPr userDrawn="1"/>
        </p:nvSpPr>
        <p:spPr>
          <a:xfrm>
            <a:off x="-60099" y="3349886"/>
            <a:ext cx="12305847" cy="246221"/>
          </a:xfrm>
          <a:prstGeom prst="rect">
            <a:avLst/>
          </a:prstGeom>
          <a:solidFill>
            <a:srgbClr val="18191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fontAlgn="auto" hangingPunct="0">
              <a:spcBef>
                <a:spcPts val="0"/>
              </a:spcBef>
              <a:spcAft>
                <a:spcPts val="0"/>
              </a:spcAft>
            </a:pPr>
            <a:endParaRPr lang="zh-CN" altLang="en-US" sz="1600" b="1">
              <a:solidFill>
                <a:srgbClr val="FFFFFF"/>
              </a:solidFill>
              <a:latin typeface="Calibri" panose="020F0502020204030204"/>
              <a:sym typeface="Microsoft YaHei"/>
            </a:endParaRPr>
          </a:p>
        </p:txBody>
      </p:sp>
      <p:sp>
        <p:nvSpPr>
          <p:cNvPr id="10495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75" name="pasted-image-small.png" descr="pasted-image-small.png"/>
          <p:cNvPicPr>
            <a:picLocks noChangeAspect="1"/>
          </p:cNvPicPr>
          <p:nvPr userDrawn="1"/>
        </p:nvPicPr>
        <p:blipFill>
          <a:blip r:embed="rId2"/>
          <a:srcRect l="13204" r="13204"/>
          <a:stretch>
            <a:fillRect/>
          </a:stretch>
        </p:blipFill>
        <p:spPr>
          <a:xfrm>
            <a:off x="-3200" y="-53975"/>
            <a:ext cx="12248948" cy="733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7376" name="dingtalk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87560" y="95081"/>
            <a:ext cx="837512" cy="429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2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2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4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5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5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4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8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8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8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38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38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8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8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8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34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4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350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Comic PRC Medium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Comic PRC Medium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MComic PRC Medium" panose="00000500000000000000" pitchFamily="2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ea typeface="MComic PRC Medium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Comic PRC Medium" panose="00000500000000000000" pitchFamily="2" charset="-122"/>
          <a:ea typeface="MComic PRC Medium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Comic PRC Medium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Comic PRC Medium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Comic PRC Medium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Comic PRC Medium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Comic PRC Medium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1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6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7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7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7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28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28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2A8C55D-56C9-484A-A005-97D6720B3ECE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2020/1/3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8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4928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A9954D2-BB2F-3343-B34D-00D13ED05F09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jpeg"/><Relationship Id="rId15" Type="http://schemas.openxmlformats.org/officeDocument/2006/relationships/image" Target="../media/image70.jpe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tiff"/><Relationship Id="rId10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73.jpe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tiff"/><Relationship Id="rId8" Type="http://schemas.openxmlformats.org/officeDocument/2006/relationships/image" Target="../media/image77.tiff"/><Relationship Id="rId9" Type="http://schemas.openxmlformats.org/officeDocument/2006/relationships/image" Target="../media/image78.tiff"/><Relationship Id="rId10" Type="http://schemas.openxmlformats.org/officeDocument/2006/relationships/image" Target="../media/image7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image" Target="../media/image85.tiff"/><Relationship Id="rId5" Type="http://schemas.openxmlformats.org/officeDocument/2006/relationships/image" Target="../media/image86.tiff"/><Relationship Id="rId6" Type="http://schemas.openxmlformats.org/officeDocument/2006/relationships/image" Target="../media/image8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jpe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jpe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jpeg"/><Relationship Id="rId12" Type="http://schemas.openxmlformats.org/officeDocument/2006/relationships/image" Target="../media/image132.jpeg"/><Relationship Id="rId13" Type="http://schemas.openxmlformats.org/officeDocument/2006/relationships/image" Target="../media/image133.jpeg"/><Relationship Id="rId1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jpeg"/></Relationships>
</file>

<file path=ppt/slides/_rels/slide3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jpeg"/><Relationship Id="rId5" Type="http://schemas.openxmlformats.org/officeDocument/2006/relationships/image" Target="../media/image138.jpeg"/><Relationship Id="rId30" Type="http://schemas.openxmlformats.org/officeDocument/2006/relationships/image" Target="../media/image163.jpeg"/><Relationship Id="rId31" Type="http://schemas.openxmlformats.org/officeDocument/2006/relationships/image" Target="../media/image164.png"/><Relationship Id="rId32" Type="http://schemas.openxmlformats.org/officeDocument/2006/relationships/image" Target="../media/image165.jpeg"/><Relationship Id="rId9" Type="http://schemas.openxmlformats.org/officeDocument/2006/relationships/image" Target="../media/image142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jpeg"/><Relationship Id="rId13" Type="http://schemas.openxmlformats.org/officeDocument/2006/relationships/image" Target="../media/image146.jpe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jpeg"/><Relationship Id="rId19" Type="http://schemas.openxmlformats.org/officeDocument/2006/relationships/image" Target="../media/image152.png"/><Relationship Id="rId37" Type="http://schemas.openxmlformats.org/officeDocument/2006/relationships/image" Target="../media/image170.png"/><Relationship Id="rId38" Type="http://schemas.openxmlformats.org/officeDocument/2006/relationships/image" Target="../media/image171.png"/><Relationship Id="rId39" Type="http://schemas.openxmlformats.org/officeDocument/2006/relationships/image" Target="../media/image172.png"/><Relationship Id="rId40" Type="http://schemas.openxmlformats.org/officeDocument/2006/relationships/image" Target="../media/image17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jpeg"/><Relationship Id="rId5" Type="http://schemas.openxmlformats.org/officeDocument/2006/relationships/image" Target="../media/image177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82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8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tiff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5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6.emf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emf"/><Relationship Id="rId24" Type="http://schemas.openxmlformats.org/officeDocument/2006/relationships/image" Target="../media/image30.emf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30" Type="http://schemas.openxmlformats.org/officeDocument/2006/relationships/image" Target="../media/image36.jpeg"/><Relationship Id="rId31" Type="http://schemas.openxmlformats.org/officeDocument/2006/relationships/image" Target="../media/image37.jpeg"/><Relationship Id="rId32" Type="http://schemas.openxmlformats.org/officeDocument/2006/relationships/image" Target="../media/image38.png"/><Relationship Id="rId9" Type="http://schemas.openxmlformats.org/officeDocument/2006/relationships/image" Target="../media/image15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jpeg"/><Relationship Id="rId36" Type="http://schemas.openxmlformats.org/officeDocument/2006/relationships/image" Target="../media/image42.png"/><Relationship Id="rId10" Type="http://schemas.openxmlformats.org/officeDocument/2006/relationships/image" Target="../media/image16.emf"/><Relationship Id="rId11" Type="http://schemas.openxmlformats.org/officeDocument/2006/relationships/image" Target="../media/image17.emf"/><Relationship Id="rId12" Type="http://schemas.openxmlformats.org/officeDocument/2006/relationships/image" Target="../media/image18.png"/><Relationship Id="rId13" Type="http://schemas.openxmlformats.org/officeDocument/2006/relationships/image" Target="../media/image19.emf"/><Relationship Id="rId14" Type="http://schemas.openxmlformats.org/officeDocument/2006/relationships/image" Target="../media/image20.emf"/><Relationship Id="rId15" Type="http://schemas.openxmlformats.org/officeDocument/2006/relationships/image" Target="../media/image21.emf"/><Relationship Id="rId16" Type="http://schemas.openxmlformats.org/officeDocument/2006/relationships/image" Target="../media/image22.emf"/><Relationship Id="rId17" Type="http://schemas.openxmlformats.org/officeDocument/2006/relationships/image" Target="../media/image23.emf"/><Relationship Id="rId18" Type="http://schemas.openxmlformats.org/officeDocument/2006/relationships/image" Target="../media/image24.emf"/><Relationship Id="rId19" Type="http://schemas.openxmlformats.org/officeDocument/2006/relationships/image" Target="../media/image25.emf"/><Relationship Id="rId37" Type="http://schemas.openxmlformats.org/officeDocument/2006/relationships/image" Target="../media/image43.png"/><Relationship Id="rId38" Type="http://schemas.openxmlformats.org/officeDocument/2006/relationships/image" Target="../media/image44.png"/><Relationship Id="rId3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7" Type="http://schemas.openxmlformats.org/officeDocument/2006/relationships/image" Target="../media/image56.tiff"/><Relationship Id="rId8" Type="http://schemas.openxmlformats.org/officeDocument/2006/relationships/image" Target="../media/image57.tiff"/><Relationship Id="rId9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封面_画板 1.png" descr="封面_画板 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2" name="副标题 4"/>
          <p:cNvSpPr txBox="1"/>
          <p:nvPr/>
        </p:nvSpPr>
        <p:spPr>
          <a:xfrm>
            <a:off x="0" y="3387629"/>
            <a:ext cx="12191999" cy="947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cs typeface="+mj-cs"/>
              </a:rPr>
              <a:t>携手共建“渝商</a:t>
            </a:r>
            <a:r>
              <a:rPr lang="zh-CN" altLang="en-US" sz="4400" dirty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钉</a:t>
            </a:r>
            <a:r>
              <a:rPr lang="zh-CN" altLang="en-US" sz="4400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cs typeface="+mj-cs"/>
              </a:rPr>
              <a:t>”</a:t>
            </a:r>
            <a:r>
              <a:rPr lang="zh-CN" altLang="en-US" sz="4400" dirty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cs typeface="+mj-cs"/>
              </a:rPr>
              <a:t>数字化服务平台</a:t>
            </a:r>
          </a:p>
        </p:txBody>
      </p:sp>
      <p:sp>
        <p:nvSpPr>
          <p:cNvPr id="1048583" name="标题 1"/>
          <p:cNvSpPr txBox="1"/>
          <p:nvPr/>
        </p:nvSpPr>
        <p:spPr>
          <a:xfrm>
            <a:off x="3220461" y="1245310"/>
            <a:ext cx="6429378" cy="16128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Comic PRC Medium" panose="00000500000000000000" pitchFamily="2" charset="-122"/>
                <a:ea typeface="MComic PRC Medium" panose="00000500000000000000" pitchFamily="2" charset="-122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3600" b="1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b="1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阿</a:t>
            </a:r>
            <a:r>
              <a:rPr lang="zh-CN" altLang="en-US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里</a:t>
            </a:r>
            <a:r>
              <a:rPr lang="en-US" altLang="zh-CN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lang="zh-CN" altLang="en-US" dirty="0" smtClean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商会</a:t>
            </a:r>
            <a:r>
              <a:rPr lang="zh-CN" altLang="en-US" dirty="0">
                <a:ln w="15875" cmpd="sng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钉</a:t>
            </a:r>
          </a:p>
        </p:txBody>
      </p:sp>
      <p:pic>
        <p:nvPicPr>
          <p:cNvPr id="2097156" name="Picture 4" descr="https://timgsa.baidu.com/timg?image&amp;quality=80&amp;size=b9999_10000&amp;sec=1534274290136&amp;di=9bdc5c2e18da8096bcb6515fe7501f5e&amp;imgtype=0&amp;src=http%3A%2F%2Fwww.9669.com%2Fuploadfile%2F2016%2F0422%2F201604220329118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5055" y="1581673"/>
            <a:ext cx="940110" cy="94011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封面_画板-2.png" descr="封面_画板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29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46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7" name="文本框 1"/>
          <p:cNvSpPr txBox="1"/>
          <p:nvPr/>
        </p:nvSpPr>
        <p:spPr>
          <a:xfrm>
            <a:off x="344805" y="329565"/>
            <a:ext cx="495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“渝商钉”商会钉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平台方案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技术架构</a:t>
            </a:r>
          </a:p>
        </p:txBody>
      </p:sp>
      <p:sp>
        <p:nvSpPr>
          <p:cNvPr id="1048748" name="平行四边形 95"/>
          <p:cNvSpPr/>
          <p:nvPr/>
        </p:nvSpPr>
        <p:spPr>
          <a:xfrm>
            <a:off x="916525" y="3953721"/>
            <a:ext cx="10529501" cy="1329254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49" name="平行四边形 96"/>
          <p:cNvSpPr/>
          <p:nvPr/>
        </p:nvSpPr>
        <p:spPr>
          <a:xfrm>
            <a:off x="1188822" y="3961408"/>
            <a:ext cx="2227763" cy="307535"/>
          </a:xfrm>
          <a:prstGeom prst="parallelogram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一个中心</a:t>
            </a:r>
          </a:p>
        </p:txBody>
      </p:sp>
      <p:sp>
        <p:nvSpPr>
          <p:cNvPr id="1048750" name="平行四边形 97"/>
          <p:cNvSpPr/>
          <p:nvPr/>
        </p:nvSpPr>
        <p:spPr>
          <a:xfrm>
            <a:off x="850399" y="973058"/>
            <a:ext cx="10529501" cy="1294024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D249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51" name="平行四边形 98"/>
          <p:cNvSpPr/>
          <p:nvPr/>
        </p:nvSpPr>
        <p:spPr>
          <a:xfrm>
            <a:off x="1103071" y="980308"/>
            <a:ext cx="2229898" cy="343775"/>
          </a:xfrm>
          <a:prstGeom prst="parallelogram">
            <a:avLst/>
          </a:prstGeom>
          <a:solidFill>
            <a:srgbClr val="3668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多端入口</a:t>
            </a:r>
          </a:p>
        </p:txBody>
      </p:sp>
      <p:pic>
        <p:nvPicPr>
          <p:cNvPr id="2097213" name="Picture 5" descr="C:\Users\tc-pc\Desktop\页面展示\Nipic_11924209_20140514111919568304_0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908059" y="1112116"/>
            <a:ext cx="586443" cy="797860"/>
          </a:xfrm>
          <a:prstGeom prst="rect">
            <a:avLst/>
          </a:prstGeom>
          <a:noFill/>
        </p:spPr>
      </p:pic>
      <p:pic>
        <p:nvPicPr>
          <p:cNvPr id="2097214" name="图片 10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952" y="4256542"/>
            <a:ext cx="599971" cy="516439"/>
          </a:xfrm>
          <a:prstGeom prst="rect">
            <a:avLst/>
          </a:prstGeom>
        </p:spPr>
      </p:pic>
      <p:pic>
        <p:nvPicPr>
          <p:cNvPr id="2097215" name="图片 10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8914" y="4817654"/>
            <a:ext cx="570047" cy="430695"/>
          </a:xfrm>
          <a:prstGeom prst="rect">
            <a:avLst/>
          </a:prstGeom>
        </p:spPr>
      </p:pic>
      <p:sp>
        <p:nvSpPr>
          <p:cNvPr id="1048752" name="文本框 102"/>
          <p:cNvSpPr txBox="1"/>
          <p:nvPr/>
        </p:nvSpPr>
        <p:spPr>
          <a:xfrm>
            <a:off x="2050270" y="4348239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云计算</a:t>
            </a:r>
          </a:p>
        </p:txBody>
      </p:sp>
      <p:sp>
        <p:nvSpPr>
          <p:cNvPr id="1048753" name="文本框 103"/>
          <p:cNvSpPr txBox="1"/>
          <p:nvPr/>
        </p:nvSpPr>
        <p:spPr>
          <a:xfrm>
            <a:off x="2043923" y="4893857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</a:p>
        </p:txBody>
      </p:sp>
      <p:pic>
        <p:nvPicPr>
          <p:cNvPr id="2097216" name="图片 10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922" y="1338785"/>
            <a:ext cx="692567" cy="473692"/>
          </a:xfrm>
          <a:prstGeom prst="rect">
            <a:avLst/>
          </a:prstGeom>
        </p:spPr>
      </p:pic>
      <p:sp>
        <p:nvSpPr>
          <p:cNvPr id="1048754" name="文本框 105"/>
          <p:cNvSpPr txBox="1"/>
          <p:nvPr/>
        </p:nvSpPr>
        <p:spPr>
          <a:xfrm>
            <a:off x="1705867" y="1432475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</a:t>
            </a:r>
          </a:p>
        </p:txBody>
      </p:sp>
      <p:pic>
        <p:nvPicPr>
          <p:cNvPr id="2097217" name="图片 10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547" y="1828172"/>
            <a:ext cx="390387" cy="300201"/>
          </a:xfrm>
          <a:prstGeom prst="rect">
            <a:avLst/>
          </a:prstGeom>
        </p:spPr>
      </p:pic>
      <p:sp>
        <p:nvSpPr>
          <p:cNvPr id="1048755" name="文本框 107"/>
          <p:cNvSpPr txBox="1"/>
          <p:nvPr/>
        </p:nvSpPr>
        <p:spPr>
          <a:xfrm>
            <a:off x="1699730" y="1834005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无线局域网</a:t>
            </a:r>
          </a:p>
        </p:txBody>
      </p:sp>
      <p:sp>
        <p:nvSpPr>
          <p:cNvPr id="1048756" name="圆角矩形 108"/>
          <p:cNvSpPr/>
          <p:nvPr/>
        </p:nvSpPr>
        <p:spPr>
          <a:xfrm>
            <a:off x="3618594" y="1942339"/>
            <a:ext cx="1148925" cy="225091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专属工作台</a:t>
            </a:r>
          </a:p>
        </p:txBody>
      </p:sp>
      <p:sp>
        <p:nvSpPr>
          <p:cNvPr id="1048757" name="圆角矩形 109"/>
          <p:cNvSpPr/>
          <p:nvPr/>
        </p:nvSpPr>
        <p:spPr>
          <a:xfrm>
            <a:off x="5997966" y="1930085"/>
            <a:ext cx="1148925" cy="225091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58" name="圆角矩形 110"/>
          <p:cNvSpPr/>
          <p:nvPr/>
        </p:nvSpPr>
        <p:spPr>
          <a:xfrm>
            <a:off x="8573466" y="1916576"/>
            <a:ext cx="1148925" cy="225091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电子屏</a:t>
            </a:r>
          </a:p>
        </p:txBody>
      </p:sp>
      <p:sp>
        <p:nvSpPr>
          <p:cNvPr id="1048759" name="磁盘 150"/>
          <p:cNvSpPr/>
          <p:nvPr/>
        </p:nvSpPr>
        <p:spPr>
          <a:xfrm>
            <a:off x="8252733" y="4149314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各项服务信息库</a:t>
            </a:r>
          </a:p>
        </p:txBody>
      </p:sp>
      <p:sp>
        <p:nvSpPr>
          <p:cNvPr id="1048760" name="磁盘 151"/>
          <p:cNvSpPr/>
          <p:nvPr/>
        </p:nvSpPr>
        <p:spPr>
          <a:xfrm>
            <a:off x="4947966" y="4680429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企业法人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信息库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61" name="磁盘 152"/>
          <p:cNvSpPr/>
          <p:nvPr/>
        </p:nvSpPr>
        <p:spPr>
          <a:xfrm>
            <a:off x="6602646" y="4133293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 kern="0" noProof="0" dirty="0" smtClean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信息库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62" name="磁盘 153"/>
          <p:cNvSpPr/>
          <p:nvPr/>
        </p:nvSpPr>
        <p:spPr>
          <a:xfrm>
            <a:off x="8252732" y="4680804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设施设备信息库</a:t>
            </a:r>
          </a:p>
        </p:txBody>
      </p:sp>
      <p:sp>
        <p:nvSpPr>
          <p:cNvPr id="1048763" name="磁盘 154"/>
          <p:cNvSpPr/>
          <p:nvPr/>
        </p:nvSpPr>
        <p:spPr>
          <a:xfrm>
            <a:off x="4950147" y="4126846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 kern="0" noProof="0" dirty="0" smtClean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商会</a:t>
            </a: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信息库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64" name="磁盘 155"/>
          <p:cNvSpPr/>
          <p:nvPr/>
        </p:nvSpPr>
        <p:spPr>
          <a:xfrm>
            <a:off x="6582602" y="4694283"/>
            <a:ext cx="1456795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信用信息库</a:t>
            </a:r>
          </a:p>
        </p:txBody>
      </p:sp>
      <p:sp>
        <p:nvSpPr>
          <p:cNvPr id="1048765" name="平行四边形 119"/>
          <p:cNvSpPr/>
          <p:nvPr/>
        </p:nvSpPr>
        <p:spPr>
          <a:xfrm>
            <a:off x="826136" y="5380805"/>
            <a:ext cx="10553765" cy="1389646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66" name="平行四边形 120"/>
          <p:cNvSpPr/>
          <p:nvPr/>
        </p:nvSpPr>
        <p:spPr>
          <a:xfrm>
            <a:off x="1112530" y="5390239"/>
            <a:ext cx="2163050" cy="339648"/>
          </a:xfrm>
          <a:prstGeom prst="parallelogram">
            <a:avLst/>
          </a:prstGeom>
          <a:solidFill>
            <a:srgbClr val="3668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统一标准</a:t>
            </a:r>
          </a:p>
        </p:txBody>
      </p:sp>
      <p:sp>
        <p:nvSpPr>
          <p:cNvPr id="1048767" name="文本框 121"/>
          <p:cNvSpPr txBox="1"/>
          <p:nvPr/>
        </p:nvSpPr>
        <p:spPr>
          <a:xfrm>
            <a:off x="1878693" y="6408226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监管体系</a:t>
            </a:r>
          </a:p>
        </p:txBody>
      </p:sp>
      <p:sp>
        <p:nvSpPr>
          <p:cNvPr id="1048768" name="文本框 122"/>
          <p:cNvSpPr txBox="1"/>
          <p:nvPr/>
        </p:nvSpPr>
        <p:spPr>
          <a:xfrm>
            <a:off x="1878693" y="5905103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数据流程</a:t>
            </a:r>
          </a:p>
        </p:txBody>
      </p:sp>
      <p:sp>
        <p:nvSpPr>
          <p:cNvPr id="1048769" name="圆角矩形 123"/>
          <p:cNvSpPr/>
          <p:nvPr/>
        </p:nvSpPr>
        <p:spPr>
          <a:xfrm>
            <a:off x="3814924" y="5611206"/>
            <a:ext cx="3046838" cy="397255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1" kern="0" noProof="0" dirty="0">
                <a:solidFill>
                  <a:srgbClr val="D249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商会</a:t>
            </a:r>
            <a:r>
              <a:rPr kumimoji="0" lang="zh-CN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D249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kumimoji="0" lang="zh-CN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D249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标准规范体系 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D249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218" name="图片 124"/>
          <p:cNvPicPr>
            <a:picLocks noChangeAspect="1"/>
          </p:cNvPicPr>
          <p:nvPr/>
        </p:nvPicPr>
        <p:blipFill rotWithShape="1">
          <a:blip r:embed="rId9"/>
          <a:srcRect l="20233" t="6530" r="18815" b="10311"/>
          <a:stretch>
            <a:fillRect/>
          </a:stretch>
        </p:blipFill>
        <p:spPr>
          <a:xfrm>
            <a:off x="1306083" y="5733313"/>
            <a:ext cx="487899" cy="441899"/>
          </a:xfrm>
          <a:prstGeom prst="rect">
            <a:avLst/>
          </a:prstGeom>
        </p:spPr>
      </p:pic>
      <p:sp>
        <p:nvSpPr>
          <p:cNvPr id="1048770" name="圆角矩形 125"/>
          <p:cNvSpPr/>
          <p:nvPr/>
        </p:nvSpPr>
        <p:spPr>
          <a:xfrm>
            <a:off x="7134973" y="5633270"/>
            <a:ext cx="3046838" cy="397255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249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业务流程</a:t>
            </a:r>
            <a:r>
              <a:rPr kumimoji="0" lang="zh-CN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D249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标准规范体系 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D249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71" name="圆角矩形 126"/>
          <p:cNvSpPr/>
          <p:nvPr/>
        </p:nvSpPr>
        <p:spPr>
          <a:xfrm>
            <a:off x="3814924" y="6148584"/>
            <a:ext cx="6335256" cy="448924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249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市、区、街道三级物业监管体系</a:t>
            </a:r>
          </a:p>
        </p:txBody>
      </p:sp>
      <p:pic>
        <p:nvPicPr>
          <p:cNvPr id="2097219" name="图片 1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7127" y="6299854"/>
            <a:ext cx="601624" cy="470596"/>
          </a:xfrm>
          <a:prstGeom prst="rect">
            <a:avLst/>
          </a:prstGeom>
        </p:spPr>
      </p:pic>
      <p:sp>
        <p:nvSpPr>
          <p:cNvPr id="1048772" name="平行四边形 128"/>
          <p:cNvSpPr/>
          <p:nvPr/>
        </p:nvSpPr>
        <p:spPr>
          <a:xfrm>
            <a:off x="895681" y="2345555"/>
            <a:ext cx="10553765" cy="1531811"/>
          </a:xfrm>
          <a:prstGeom prst="parallelogram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773" name="平行四边形 129"/>
          <p:cNvSpPr/>
          <p:nvPr/>
        </p:nvSpPr>
        <p:spPr>
          <a:xfrm>
            <a:off x="1212223" y="2352720"/>
            <a:ext cx="2163050" cy="339648"/>
          </a:xfrm>
          <a:prstGeom prst="parallelogram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两大平台</a:t>
            </a:r>
          </a:p>
        </p:txBody>
      </p:sp>
      <p:pic>
        <p:nvPicPr>
          <p:cNvPr id="2097220" name="图片 1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561" y="2727747"/>
            <a:ext cx="675362" cy="499641"/>
          </a:xfrm>
          <a:prstGeom prst="rect">
            <a:avLst/>
          </a:prstGeom>
        </p:spPr>
      </p:pic>
      <p:pic>
        <p:nvPicPr>
          <p:cNvPr id="2097221" name="图片 1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561" y="3307452"/>
            <a:ext cx="579677" cy="423301"/>
          </a:xfrm>
          <a:prstGeom prst="rect">
            <a:avLst/>
          </a:prstGeom>
        </p:spPr>
      </p:pic>
      <p:sp>
        <p:nvSpPr>
          <p:cNvPr id="1048774" name="文本框 132"/>
          <p:cNvSpPr txBox="1"/>
          <p:nvPr/>
        </p:nvSpPr>
        <p:spPr>
          <a:xfrm>
            <a:off x="1948238" y="3351535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</a:t>
            </a:r>
          </a:p>
        </p:txBody>
      </p:sp>
      <p:sp>
        <p:nvSpPr>
          <p:cNvPr id="1048775" name="文本框 133"/>
          <p:cNvSpPr txBox="1"/>
          <p:nvPr/>
        </p:nvSpPr>
        <p:spPr>
          <a:xfrm>
            <a:off x="1948238" y="2848412"/>
            <a:ext cx="1398295" cy="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</a:p>
        </p:txBody>
      </p:sp>
      <p:grpSp>
        <p:nvGrpSpPr>
          <p:cNvPr id="71" name="组合 134"/>
          <p:cNvGrpSpPr/>
          <p:nvPr/>
        </p:nvGrpSpPr>
        <p:grpSpPr>
          <a:xfrm>
            <a:off x="6031866" y="1143238"/>
            <a:ext cx="1131235" cy="734352"/>
            <a:chOff x="5642414" y="952214"/>
            <a:chExt cx="1026834" cy="753083"/>
          </a:xfrm>
        </p:grpSpPr>
        <p:grpSp>
          <p:nvGrpSpPr>
            <p:cNvPr id="72" name="组 7"/>
            <p:cNvGrpSpPr/>
            <p:nvPr/>
          </p:nvGrpSpPr>
          <p:grpSpPr>
            <a:xfrm>
              <a:off x="5642414" y="952214"/>
              <a:ext cx="1026834" cy="753083"/>
              <a:chOff x="5069166" y="1581047"/>
              <a:chExt cx="1026834" cy="753083"/>
            </a:xfrm>
          </p:grpSpPr>
          <p:grpSp>
            <p:nvGrpSpPr>
              <p:cNvPr id="73" name="Group 65"/>
              <p:cNvGrpSpPr/>
              <p:nvPr/>
            </p:nvGrpSpPr>
            <p:grpSpPr bwMode="auto">
              <a:xfrm>
                <a:off x="5069166" y="1581047"/>
                <a:ext cx="1026834" cy="753083"/>
                <a:chOff x="3322" y="1030"/>
                <a:chExt cx="2025" cy="1563"/>
              </a:xfrm>
            </p:grpSpPr>
            <p:pic>
              <p:nvPicPr>
                <p:cNvPr id="2097222" name="Picture 67" descr="2"/>
                <p:cNvPicPr>
                  <a:picLocks noChangeAspect="1" noChangeArrowheads="1"/>
                </p:cNvPicPr>
                <p:nvPr/>
              </p:nvPicPr>
              <p:blipFill>
                <a:blip r:embed="rId13" cstate="screen"/>
                <a:srcRect/>
                <a:stretch>
                  <a:fillRect/>
                </a:stretch>
              </p:blipFill>
              <p:spPr bwMode="auto">
                <a:xfrm>
                  <a:off x="3322" y="1030"/>
                  <a:ext cx="2025" cy="156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reflection blurRad="6350" stA="20000" endPos="10000" dir="5400000" sy="-100000" algn="bl" rotWithShape="0"/>
                </a:effectLst>
              </p:spPr>
            </p:pic>
            <p:sp>
              <p:nvSpPr>
                <p:cNvPr id="1048776" name="Rectangle 68" descr="psb"/>
                <p:cNvSpPr>
                  <a:spLocks noChangeArrowheads="1"/>
                </p:cNvSpPr>
                <p:nvPr/>
              </p:nvSpPr>
              <p:spPr bwMode="auto">
                <a:xfrm>
                  <a:off x="3395" y="1099"/>
                  <a:ext cx="1871" cy="1083"/>
                </a:xfrm>
                <a:prstGeom prst="rect">
                  <a:avLst/>
                </a:prstGeom>
                <a:blipFill dpi="0" rotWithShape="1">
                  <a:blip r:embed="rId14" cstate="print"/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2097223" name="图片 1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102314" y="1619167"/>
                <a:ext cx="952613" cy="513541"/>
              </a:xfrm>
              <a:prstGeom prst="rect">
                <a:avLst/>
              </a:prstGeom>
            </p:spPr>
          </p:pic>
        </p:grpSp>
        <p:pic>
          <p:nvPicPr>
            <p:cNvPr id="2097224" name="图片 15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78623" y="980897"/>
              <a:ext cx="948744" cy="533783"/>
            </a:xfrm>
            <a:prstGeom prst="rect">
              <a:avLst/>
            </a:prstGeom>
          </p:spPr>
        </p:pic>
      </p:grpSp>
      <p:pic>
        <p:nvPicPr>
          <p:cNvPr id="2097225" name="图片 1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26881" y="1114301"/>
            <a:ext cx="1095510" cy="698176"/>
          </a:xfrm>
          <a:prstGeom prst="rect">
            <a:avLst/>
          </a:prstGeom>
        </p:spPr>
      </p:pic>
      <p:sp>
        <p:nvSpPr>
          <p:cNvPr id="1048777" name="磁盘 211"/>
          <p:cNvSpPr/>
          <p:nvPr/>
        </p:nvSpPr>
        <p:spPr>
          <a:xfrm>
            <a:off x="10070315" y="4386540"/>
            <a:ext cx="865654" cy="447663"/>
          </a:xfrm>
          <a:prstGeom prst="flowChartMagneticDisk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···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97226" name="图片 1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99496" y="1334919"/>
            <a:ext cx="741710" cy="304863"/>
          </a:xfrm>
          <a:prstGeom prst="rect">
            <a:avLst/>
          </a:prstGeom>
        </p:spPr>
      </p:pic>
      <p:sp>
        <p:nvSpPr>
          <p:cNvPr id="1048778" name="左中括号 2"/>
          <p:cNvSpPr/>
          <p:nvPr/>
        </p:nvSpPr>
        <p:spPr>
          <a:xfrm>
            <a:off x="4556495" y="4135516"/>
            <a:ext cx="221273" cy="99485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779" name="圆角矩形 74"/>
          <p:cNvSpPr/>
          <p:nvPr/>
        </p:nvSpPr>
        <p:spPr>
          <a:xfrm>
            <a:off x="3164226" y="4369562"/>
            <a:ext cx="1301396" cy="516439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商会</a:t>
            </a:r>
            <a:r>
              <a:rPr lang="zh-CN" altLang="zh-CN" sz="1200" b="1" kern="0" dirty="0" smtClean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200" b="1" kern="0" dirty="0">
              <a:solidFill>
                <a:srgbClr val="3483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资源中心 </a:t>
            </a:r>
            <a:endParaRPr lang="zh-CN" altLang="en-US" sz="1200" b="1" kern="0" dirty="0">
              <a:solidFill>
                <a:srgbClr val="3483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0" name="圆角矩形 75"/>
          <p:cNvSpPr/>
          <p:nvPr/>
        </p:nvSpPr>
        <p:spPr>
          <a:xfrm>
            <a:off x="3498100" y="2430315"/>
            <a:ext cx="3363662" cy="397255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业务管理平台 </a:t>
            </a:r>
            <a:endParaRPr lang="zh-CN" altLang="en-US" sz="1200" b="1" kern="0" dirty="0">
              <a:solidFill>
                <a:srgbClr val="3483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1" name="圆角矩形 76"/>
          <p:cNvSpPr/>
          <p:nvPr/>
        </p:nvSpPr>
        <p:spPr>
          <a:xfrm>
            <a:off x="7106943" y="2427999"/>
            <a:ext cx="3363662" cy="397255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zh-CN" sz="1200" b="1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1048782" name="圆角矩形 77"/>
          <p:cNvSpPr/>
          <p:nvPr/>
        </p:nvSpPr>
        <p:spPr>
          <a:xfrm>
            <a:off x="3636233" y="2931373"/>
            <a:ext cx="1301396" cy="270109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1200" kern="0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上党建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3" name="圆角矩形 78"/>
          <p:cNvSpPr/>
          <p:nvPr/>
        </p:nvSpPr>
        <p:spPr>
          <a:xfrm>
            <a:off x="5417686" y="2931373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组织管理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84" name="圆角矩形 79"/>
          <p:cNvSpPr/>
          <p:nvPr/>
        </p:nvSpPr>
        <p:spPr>
          <a:xfrm>
            <a:off x="3636233" y="3252735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事务管理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85" name="圆角矩形 80"/>
          <p:cNvSpPr/>
          <p:nvPr/>
        </p:nvSpPr>
        <p:spPr>
          <a:xfrm>
            <a:off x="5417686" y="3252735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活动管理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86" name="圆角矩形 81"/>
          <p:cNvSpPr/>
          <p:nvPr/>
        </p:nvSpPr>
        <p:spPr>
          <a:xfrm>
            <a:off x="4494502" y="3544650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工作管理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87" name="圆角矩形 82"/>
          <p:cNvSpPr/>
          <p:nvPr/>
        </p:nvSpPr>
        <p:spPr>
          <a:xfrm>
            <a:off x="7238452" y="2927483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议事协商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88" name="圆角矩形 83"/>
          <p:cNvSpPr/>
          <p:nvPr/>
        </p:nvSpPr>
        <p:spPr>
          <a:xfrm>
            <a:off x="9019905" y="2927483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4833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民主决策</a:t>
            </a:r>
          </a:p>
        </p:txBody>
      </p:sp>
      <p:sp>
        <p:nvSpPr>
          <p:cNvPr id="1048789" name="圆角矩形 84"/>
          <p:cNvSpPr/>
          <p:nvPr/>
        </p:nvSpPr>
        <p:spPr>
          <a:xfrm>
            <a:off x="7238452" y="3248845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活动报名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90" name="圆角矩形 85"/>
          <p:cNvSpPr/>
          <p:nvPr/>
        </p:nvSpPr>
        <p:spPr>
          <a:xfrm>
            <a:off x="9019905" y="3248845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商会</a:t>
            </a:r>
            <a:r>
              <a:rPr lang="zh-CN" altLang="en-US" sz="1200" kern="0" dirty="0" smtClean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91" name="圆角矩形 86"/>
          <p:cNvSpPr/>
          <p:nvPr/>
        </p:nvSpPr>
        <p:spPr>
          <a:xfrm>
            <a:off x="8096721" y="3540760"/>
            <a:ext cx="1301396" cy="2701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4833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社情民意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34833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封面_画板-2.png" descr="封面_画板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0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94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95" name="文本框 1"/>
          <p:cNvSpPr txBox="1"/>
          <p:nvPr/>
        </p:nvSpPr>
        <p:spPr>
          <a:xfrm>
            <a:off x="344804" y="329565"/>
            <a:ext cx="77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“渝商钉”商会钉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多角色专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属入口</a:t>
            </a:r>
            <a:endParaRPr lang="en-US" altLang="zh-CN" sz="2000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7" name="组合 5"/>
          <p:cNvGrpSpPr/>
          <p:nvPr/>
        </p:nvGrpSpPr>
        <p:grpSpPr>
          <a:xfrm>
            <a:off x="1009917" y="2058482"/>
            <a:ext cx="10338801" cy="4077404"/>
            <a:chOff x="1394602" y="1764014"/>
            <a:chExt cx="10004272" cy="4077404"/>
          </a:xfrm>
        </p:grpSpPr>
        <p:pic>
          <p:nvPicPr>
            <p:cNvPr id="2097228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1894" y="1983615"/>
              <a:ext cx="1374384" cy="2946044"/>
            </a:xfrm>
            <a:prstGeom prst="rect">
              <a:avLst/>
            </a:prstGeom>
          </p:spPr>
        </p:pic>
        <p:pic>
          <p:nvPicPr>
            <p:cNvPr id="2097229" name="图片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4289" y="1824963"/>
              <a:ext cx="1445117" cy="3141832"/>
            </a:xfrm>
            <a:prstGeom prst="rect">
              <a:avLst/>
            </a:prstGeom>
          </p:spPr>
        </p:pic>
        <p:sp>
          <p:nvSpPr>
            <p:cNvPr id="1048796" name="object 15"/>
            <p:cNvSpPr/>
            <p:nvPr/>
          </p:nvSpPr>
          <p:spPr>
            <a:xfrm>
              <a:off x="9822045" y="1764014"/>
              <a:ext cx="1576829" cy="3316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97" name="矩形 15"/>
            <p:cNvSpPr/>
            <p:nvPr/>
          </p:nvSpPr>
          <p:spPr>
            <a:xfrm>
              <a:off x="6268463" y="5257194"/>
              <a:ext cx="13858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</a:t>
              </a:r>
              <a:r>
                <a:rPr lang="zh-CN" altLang="en-US" sz="16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</a:p>
          </p:txBody>
        </p:sp>
        <p:sp>
          <p:nvSpPr>
            <p:cNvPr id="1048798" name="矩形 17"/>
            <p:cNvSpPr/>
            <p:nvPr/>
          </p:nvSpPr>
          <p:spPr>
            <a:xfrm>
              <a:off x="10005123" y="5256646"/>
              <a:ext cx="13858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企业端</a:t>
              </a:r>
              <a:endParaRPr lang="zh-CN" altLang="en-US" sz="16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99" name="矩形 18"/>
            <p:cNvSpPr/>
            <p:nvPr/>
          </p:nvSpPr>
          <p:spPr>
            <a:xfrm>
              <a:off x="1394602" y="5256643"/>
              <a:ext cx="352891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zh-CN" altLang="en-US" sz="1600" b="1" spc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个服务</a:t>
              </a:r>
              <a:r>
                <a:rPr lang="zh-CN" altLang="en-US" sz="16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运营平台</a:t>
              </a:r>
              <a:endParaRPr lang="en-US" altLang="zh-CN" sz="1600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统一入口、分角色应用</a:t>
              </a:r>
            </a:p>
          </p:txBody>
        </p:sp>
      </p:grpSp>
      <p:pic>
        <p:nvPicPr>
          <p:cNvPr id="2097230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158" y="1988403"/>
            <a:ext cx="4361687" cy="3317742"/>
          </a:xfrm>
          <a:prstGeom prst="rect">
            <a:avLst/>
          </a:prstGeom>
        </p:spPr>
      </p:pic>
      <p:pic>
        <p:nvPicPr>
          <p:cNvPr id="209723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908" y="2092965"/>
            <a:ext cx="1565578" cy="3194763"/>
          </a:xfrm>
          <a:prstGeom prst="rect">
            <a:avLst/>
          </a:prstGeom>
        </p:spPr>
      </p:pic>
      <p:pic>
        <p:nvPicPr>
          <p:cNvPr id="2097232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999" y="2164313"/>
            <a:ext cx="3762187" cy="2113513"/>
          </a:xfrm>
          <a:prstGeom prst="rect">
            <a:avLst/>
          </a:prstGeom>
        </p:spPr>
      </p:pic>
      <p:pic>
        <p:nvPicPr>
          <p:cNvPr id="2097233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425" y="2648734"/>
            <a:ext cx="2436955" cy="1341176"/>
          </a:xfrm>
          <a:prstGeom prst="rect">
            <a:avLst/>
          </a:prstGeom>
        </p:spPr>
      </p:pic>
      <p:sp>
        <p:nvSpPr>
          <p:cNvPr id="1048800" name="object 15"/>
          <p:cNvSpPr/>
          <p:nvPr/>
        </p:nvSpPr>
        <p:spPr>
          <a:xfrm>
            <a:off x="7801511" y="2092965"/>
            <a:ext cx="1629556" cy="3316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1" name="矩形 23"/>
          <p:cNvSpPr/>
          <p:nvPr/>
        </p:nvSpPr>
        <p:spPr>
          <a:xfrm>
            <a:off x="7977557" y="5551110"/>
            <a:ext cx="14321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商会端</a:t>
            </a:r>
            <a:endParaRPr lang="zh-CN" altLang="en-US" sz="16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2" name="object 15"/>
          <p:cNvSpPr/>
          <p:nvPr/>
        </p:nvSpPr>
        <p:spPr>
          <a:xfrm>
            <a:off x="5889447" y="2092965"/>
            <a:ext cx="1629556" cy="3316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3" name="矩形 2"/>
          <p:cNvSpPr/>
          <p:nvPr/>
        </p:nvSpPr>
        <p:spPr>
          <a:xfrm>
            <a:off x="1197358" y="1107576"/>
            <a:ext cx="9797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_GB2312"/>
              </a:rPr>
              <a:t>依托</a:t>
            </a:r>
            <a:r>
              <a:rPr lang="zh-CN" altLang="en-US" sz="200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仿宋_GB2312"/>
              </a:rPr>
              <a:t>阿里钉钉专有工作台管理模式及其强大的在线协同办公技术基础，为各类角色提供业务管理平台</a:t>
            </a:r>
            <a:r>
              <a:rPr lang="zh-CN" altLang="en-US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提高基层社会治理工作效能</a:t>
            </a:r>
            <a:r>
              <a:rPr lang="zh-CN" altLang="en-US" sz="20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72" y="2648734"/>
            <a:ext cx="1376385" cy="2612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327" y="2387646"/>
            <a:ext cx="1447051" cy="265848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1" name="直接连接符 1"/>
          <p:cNvCxnSpPr>
            <a:cxnSpLocks/>
          </p:cNvCxnSpPr>
          <p:nvPr/>
        </p:nvCxnSpPr>
        <p:spPr>
          <a:xfrm flipH="1">
            <a:off x="6089979" y="877549"/>
            <a:ext cx="12773" cy="57702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2"/>
          <p:cNvGrpSpPr/>
          <p:nvPr/>
        </p:nvGrpSpPr>
        <p:grpSpPr>
          <a:xfrm>
            <a:off x="1190461" y="1030153"/>
            <a:ext cx="4383099" cy="4372778"/>
            <a:chOff x="1309" y="2011"/>
            <a:chExt cx="5096" cy="5084"/>
          </a:xfrm>
        </p:grpSpPr>
        <p:sp>
          <p:nvSpPr>
            <p:cNvPr id="1048806" name="文本框 81"/>
            <p:cNvSpPr txBox="1">
              <a:spLocks noChangeArrowheads="1"/>
            </p:cNvSpPr>
            <p:nvPr/>
          </p:nvSpPr>
          <p:spPr bwMode="auto">
            <a:xfrm>
              <a:off x="2387" y="5541"/>
              <a:ext cx="4018" cy="1554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学习落实难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党组织党内政治生活制度不落实，“三会一课”制度停留在记录上，党内活动流于形式化，表面化，娱乐化</a:t>
              </a:r>
            </a:p>
          </p:txBody>
        </p:sp>
        <p:grpSp>
          <p:nvGrpSpPr>
            <p:cNvPr id="82" name="组合 4"/>
            <p:cNvGrpSpPr/>
            <p:nvPr/>
          </p:nvGrpSpPr>
          <p:grpSpPr>
            <a:xfrm>
              <a:off x="1309" y="2011"/>
              <a:ext cx="893" cy="889"/>
              <a:chOff x="635906" y="1669663"/>
              <a:chExt cx="576064" cy="576064"/>
            </a:xfrm>
          </p:grpSpPr>
          <p:sp>
            <p:nvSpPr>
              <p:cNvPr id="1048807" name="椭圆 5"/>
              <p:cNvSpPr/>
              <p:nvPr/>
            </p:nvSpPr>
            <p:spPr>
              <a:xfrm>
                <a:off x="635906" y="1669663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 dirty="0"/>
              </a:p>
            </p:txBody>
          </p:sp>
          <p:sp>
            <p:nvSpPr>
              <p:cNvPr id="1048808" name="矩形 6"/>
              <p:cNvSpPr/>
              <p:nvPr/>
            </p:nvSpPr>
            <p:spPr>
              <a:xfrm>
                <a:off x="692644" y="1701353"/>
                <a:ext cx="424548" cy="446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01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83" name="组合 7"/>
          <p:cNvGrpSpPr/>
          <p:nvPr/>
        </p:nvGrpSpPr>
        <p:grpSpPr>
          <a:xfrm>
            <a:off x="1190461" y="2453953"/>
            <a:ext cx="10162150" cy="1169744"/>
            <a:chOff x="1355" y="3762"/>
            <a:chExt cx="11815" cy="1360"/>
          </a:xfrm>
        </p:grpSpPr>
        <p:sp>
          <p:nvSpPr>
            <p:cNvPr id="1048809" name="文本框 81"/>
            <p:cNvSpPr txBox="1">
              <a:spLocks noChangeArrowheads="1"/>
            </p:cNvSpPr>
            <p:nvPr/>
          </p:nvSpPr>
          <p:spPr bwMode="auto">
            <a:xfrm>
              <a:off x="9152" y="3762"/>
              <a:ext cx="4018" cy="1360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党员发展规范难</a:t>
              </a:r>
              <a:endParaRPr lang="en-US" altLang="zh-CN" sz="16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党组织发展党员的程序还不够规范，存在近亲繁殖现象</a:t>
              </a:r>
            </a:p>
          </p:txBody>
        </p:sp>
        <p:grpSp>
          <p:nvGrpSpPr>
            <p:cNvPr id="84" name="组合 9"/>
            <p:cNvGrpSpPr/>
            <p:nvPr/>
          </p:nvGrpSpPr>
          <p:grpSpPr>
            <a:xfrm>
              <a:off x="1355" y="4024"/>
              <a:ext cx="893" cy="889"/>
              <a:chOff x="635906" y="2965512"/>
              <a:chExt cx="576064" cy="576064"/>
            </a:xfrm>
          </p:grpSpPr>
          <p:sp>
            <p:nvSpPr>
              <p:cNvPr id="1048810" name="椭圆 10"/>
              <p:cNvSpPr/>
              <p:nvPr/>
            </p:nvSpPr>
            <p:spPr>
              <a:xfrm>
                <a:off x="635906" y="2965512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 dirty="0"/>
              </a:p>
            </p:txBody>
          </p:sp>
          <p:sp>
            <p:nvSpPr>
              <p:cNvPr id="1048811" name="矩形 11"/>
              <p:cNvSpPr/>
              <p:nvPr/>
            </p:nvSpPr>
            <p:spPr>
              <a:xfrm>
                <a:off x="692283" y="2995635"/>
                <a:ext cx="463307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02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85" name="组合 12"/>
          <p:cNvGrpSpPr/>
          <p:nvPr/>
        </p:nvGrpSpPr>
        <p:grpSpPr>
          <a:xfrm>
            <a:off x="1190460" y="699014"/>
            <a:ext cx="4337514" cy="4498353"/>
            <a:chOff x="1355" y="1683"/>
            <a:chExt cx="5043" cy="5230"/>
          </a:xfrm>
        </p:grpSpPr>
        <p:sp>
          <p:nvSpPr>
            <p:cNvPr id="1048812" name="文本框 81"/>
            <p:cNvSpPr txBox="1">
              <a:spLocks noChangeArrowheads="1"/>
            </p:cNvSpPr>
            <p:nvPr/>
          </p:nvSpPr>
          <p:spPr bwMode="auto">
            <a:xfrm>
              <a:off x="2380" y="1683"/>
              <a:ext cx="4018" cy="1360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党员集中难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党组织多，地域分散，如何由集中性教育变成常态化教育是一大难题</a:t>
              </a:r>
              <a:endParaRPr lang="en-US" altLang="zh-CN" sz="135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86" name="组合 14"/>
            <p:cNvGrpSpPr/>
            <p:nvPr/>
          </p:nvGrpSpPr>
          <p:grpSpPr>
            <a:xfrm>
              <a:off x="1355" y="6024"/>
              <a:ext cx="893" cy="889"/>
              <a:chOff x="635906" y="4261656"/>
              <a:chExt cx="576064" cy="576064"/>
            </a:xfrm>
          </p:grpSpPr>
          <p:sp>
            <p:nvSpPr>
              <p:cNvPr id="1048813" name="椭圆 15"/>
              <p:cNvSpPr/>
              <p:nvPr/>
            </p:nvSpPr>
            <p:spPr>
              <a:xfrm>
                <a:off x="635906" y="4261656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/>
              </a:p>
            </p:txBody>
          </p:sp>
          <p:sp>
            <p:nvSpPr>
              <p:cNvPr id="1048814" name="矩形 16"/>
              <p:cNvSpPr/>
              <p:nvPr/>
            </p:nvSpPr>
            <p:spPr>
              <a:xfrm>
                <a:off x="688155" y="4291779"/>
                <a:ext cx="471566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03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87" name="组合 17"/>
          <p:cNvGrpSpPr/>
          <p:nvPr/>
        </p:nvGrpSpPr>
        <p:grpSpPr>
          <a:xfrm>
            <a:off x="6973812" y="711914"/>
            <a:ext cx="4378798" cy="1420035"/>
            <a:chOff x="8093" y="1641"/>
            <a:chExt cx="5091" cy="1651"/>
          </a:xfrm>
        </p:grpSpPr>
        <p:sp>
          <p:nvSpPr>
            <p:cNvPr id="1048815" name="文本框 81"/>
            <p:cNvSpPr txBox="1">
              <a:spLocks noChangeArrowheads="1"/>
            </p:cNvSpPr>
            <p:nvPr/>
          </p:nvSpPr>
          <p:spPr bwMode="auto">
            <a:xfrm>
              <a:off x="9115" y="1641"/>
              <a:ext cx="4069" cy="1651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党性意识培养难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党员党性意识淡薄，长期不参加组织生活，不按时缴纳党费，游离于日常监管之外，党员最基本的义务都不能履行</a:t>
              </a:r>
            </a:p>
          </p:txBody>
        </p:sp>
        <p:grpSp>
          <p:nvGrpSpPr>
            <p:cNvPr id="88" name="组合 19"/>
            <p:cNvGrpSpPr/>
            <p:nvPr/>
          </p:nvGrpSpPr>
          <p:grpSpPr>
            <a:xfrm>
              <a:off x="8093" y="2025"/>
              <a:ext cx="893" cy="889"/>
              <a:chOff x="5004048" y="1669368"/>
              <a:chExt cx="576064" cy="576064"/>
            </a:xfrm>
          </p:grpSpPr>
          <p:sp>
            <p:nvSpPr>
              <p:cNvPr id="1048816" name="椭圆 20"/>
              <p:cNvSpPr/>
              <p:nvPr/>
            </p:nvSpPr>
            <p:spPr>
              <a:xfrm>
                <a:off x="5004048" y="1669368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 dirty="0"/>
              </a:p>
            </p:txBody>
          </p:sp>
          <p:sp>
            <p:nvSpPr>
              <p:cNvPr id="1048817" name="矩形 21"/>
              <p:cNvSpPr/>
              <p:nvPr/>
            </p:nvSpPr>
            <p:spPr>
              <a:xfrm>
                <a:off x="5055082" y="1728166"/>
                <a:ext cx="473994" cy="446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05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89" name="组合 22"/>
          <p:cNvGrpSpPr/>
          <p:nvPr/>
        </p:nvGrpSpPr>
        <p:grpSpPr>
          <a:xfrm>
            <a:off x="2049706" y="2364607"/>
            <a:ext cx="5692180" cy="1335744"/>
            <a:chOff x="2368" y="3526"/>
            <a:chExt cx="6618" cy="1553"/>
          </a:xfrm>
        </p:grpSpPr>
        <p:sp>
          <p:nvSpPr>
            <p:cNvPr id="1048818" name="文本框 81"/>
            <p:cNvSpPr txBox="1">
              <a:spLocks noChangeArrowheads="1"/>
            </p:cNvSpPr>
            <p:nvPr/>
          </p:nvSpPr>
          <p:spPr bwMode="auto">
            <a:xfrm>
              <a:off x="2368" y="3526"/>
              <a:ext cx="4069" cy="1553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时间保证难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机关党员以工作为由，不按照要求到社区报到参加党员志愿服务活动，参与学习教育的数量和质量都很难保证</a:t>
              </a:r>
            </a:p>
          </p:txBody>
        </p:sp>
        <p:grpSp>
          <p:nvGrpSpPr>
            <p:cNvPr id="90" name="组合 24"/>
            <p:cNvGrpSpPr/>
            <p:nvPr/>
          </p:nvGrpSpPr>
          <p:grpSpPr>
            <a:xfrm>
              <a:off x="8093" y="4024"/>
              <a:ext cx="893" cy="889"/>
              <a:chOff x="5004048" y="2965512"/>
              <a:chExt cx="576064" cy="576064"/>
            </a:xfrm>
          </p:grpSpPr>
          <p:sp>
            <p:nvSpPr>
              <p:cNvPr id="1048819" name="椭圆 25"/>
              <p:cNvSpPr/>
              <p:nvPr/>
            </p:nvSpPr>
            <p:spPr>
              <a:xfrm>
                <a:off x="5004048" y="2965512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/>
              </a:p>
            </p:txBody>
          </p:sp>
          <p:sp>
            <p:nvSpPr>
              <p:cNvPr id="1048820" name="矩形 26"/>
              <p:cNvSpPr/>
              <p:nvPr/>
            </p:nvSpPr>
            <p:spPr>
              <a:xfrm>
                <a:off x="5060402" y="2996931"/>
                <a:ext cx="474970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06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91" name="组合 27"/>
          <p:cNvGrpSpPr/>
          <p:nvPr/>
        </p:nvGrpSpPr>
        <p:grpSpPr>
          <a:xfrm>
            <a:off x="6974198" y="4013864"/>
            <a:ext cx="4378413" cy="1169744"/>
            <a:chOff x="8093" y="5595"/>
            <a:chExt cx="5091" cy="1360"/>
          </a:xfrm>
        </p:grpSpPr>
        <p:sp>
          <p:nvSpPr>
            <p:cNvPr id="1048821" name="文本框 81"/>
            <p:cNvSpPr txBox="1">
              <a:spLocks noChangeArrowheads="1"/>
            </p:cNvSpPr>
            <p:nvPr/>
          </p:nvSpPr>
          <p:spPr bwMode="auto">
            <a:xfrm>
              <a:off x="9115" y="5595"/>
              <a:ext cx="4069" cy="1360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党建统计管理难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城市经济社会结构的变化，形成了不少党建工作的“真空地带”，统计工作开展不顺畅，需要投入大量人力物力</a:t>
              </a:r>
            </a:p>
          </p:txBody>
        </p:sp>
        <p:grpSp>
          <p:nvGrpSpPr>
            <p:cNvPr id="92" name="组合 29"/>
            <p:cNvGrpSpPr/>
            <p:nvPr/>
          </p:nvGrpSpPr>
          <p:grpSpPr>
            <a:xfrm>
              <a:off x="8093" y="6024"/>
              <a:ext cx="893" cy="889"/>
              <a:chOff x="5004048" y="4261656"/>
              <a:chExt cx="576064" cy="576064"/>
            </a:xfrm>
          </p:grpSpPr>
          <p:sp>
            <p:nvSpPr>
              <p:cNvPr id="1048822" name="椭圆 30"/>
              <p:cNvSpPr/>
              <p:nvPr/>
            </p:nvSpPr>
            <p:spPr>
              <a:xfrm>
                <a:off x="5004048" y="4261656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/>
              </a:p>
            </p:txBody>
          </p:sp>
          <p:sp>
            <p:nvSpPr>
              <p:cNvPr id="1048823" name="矩形 31"/>
              <p:cNvSpPr/>
              <p:nvPr/>
            </p:nvSpPr>
            <p:spPr>
              <a:xfrm>
                <a:off x="5075235" y="4291779"/>
                <a:ext cx="428052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07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sp>
        <p:nvSpPr>
          <p:cNvPr id="1048824" name="矩形: 圆角 11"/>
          <p:cNvSpPr/>
          <p:nvPr/>
        </p:nvSpPr>
        <p:spPr>
          <a:xfrm>
            <a:off x="4828513" y="245702"/>
            <a:ext cx="2844236" cy="46893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3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党建工作的痛点</a:t>
            </a:r>
          </a:p>
        </p:txBody>
      </p:sp>
      <p:grpSp>
        <p:nvGrpSpPr>
          <p:cNvPr id="93" name="组合 33"/>
          <p:cNvGrpSpPr/>
          <p:nvPr/>
        </p:nvGrpSpPr>
        <p:grpSpPr>
          <a:xfrm>
            <a:off x="1218111" y="5810621"/>
            <a:ext cx="4331493" cy="1169744"/>
            <a:chOff x="1355" y="5800"/>
            <a:chExt cx="5036" cy="1360"/>
          </a:xfrm>
        </p:grpSpPr>
        <p:sp>
          <p:nvSpPr>
            <p:cNvPr id="1048825" name="文本框 81"/>
            <p:cNvSpPr txBox="1">
              <a:spLocks noChangeArrowheads="1"/>
            </p:cNvSpPr>
            <p:nvPr/>
          </p:nvSpPr>
          <p:spPr bwMode="auto">
            <a:xfrm>
              <a:off x="2373" y="5800"/>
              <a:ext cx="4018" cy="1360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党费收缴难</a:t>
              </a:r>
              <a:endParaRPr lang="en-US" altLang="zh-CN" sz="16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799"/>
                </a:spcAft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党费计算工作量较大，容易出错，流动党员收缴党费难落实</a:t>
              </a:r>
            </a:p>
          </p:txBody>
        </p:sp>
        <p:grpSp>
          <p:nvGrpSpPr>
            <p:cNvPr id="94" name="组合 35"/>
            <p:cNvGrpSpPr/>
            <p:nvPr/>
          </p:nvGrpSpPr>
          <p:grpSpPr>
            <a:xfrm>
              <a:off x="1355" y="6024"/>
              <a:ext cx="893" cy="889"/>
              <a:chOff x="635906" y="4261656"/>
              <a:chExt cx="576064" cy="576064"/>
            </a:xfrm>
          </p:grpSpPr>
          <p:sp>
            <p:nvSpPr>
              <p:cNvPr id="1048826" name="椭圆 36"/>
              <p:cNvSpPr/>
              <p:nvPr/>
            </p:nvSpPr>
            <p:spPr>
              <a:xfrm>
                <a:off x="635906" y="4261656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/>
              </a:p>
            </p:txBody>
          </p:sp>
          <p:sp>
            <p:nvSpPr>
              <p:cNvPr id="1048827" name="矩形 37"/>
              <p:cNvSpPr/>
              <p:nvPr/>
            </p:nvSpPr>
            <p:spPr>
              <a:xfrm>
                <a:off x="693011" y="4291779"/>
                <a:ext cx="461855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04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grpSp>
        <p:nvGrpSpPr>
          <p:cNvPr id="95" name="组合 38"/>
          <p:cNvGrpSpPr/>
          <p:nvPr/>
        </p:nvGrpSpPr>
        <p:grpSpPr>
          <a:xfrm>
            <a:off x="6973812" y="5771057"/>
            <a:ext cx="4331493" cy="1169744"/>
            <a:chOff x="1355" y="5800"/>
            <a:chExt cx="5036" cy="1360"/>
          </a:xfrm>
        </p:grpSpPr>
        <p:sp>
          <p:nvSpPr>
            <p:cNvPr id="1048828" name="文本框 81"/>
            <p:cNvSpPr txBox="1">
              <a:spLocks noChangeArrowheads="1"/>
            </p:cNvSpPr>
            <p:nvPr/>
          </p:nvSpPr>
          <p:spPr bwMode="auto">
            <a:xfrm>
              <a:off x="2373" y="5800"/>
              <a:ext cx="4018" cy="1360"/>
            </a:xfrm>
            <a:prstGeom prst="rect">
              <a:avLst/>
            </a:prstGeom>
            <a:noFill/>
            <a:ln>
              <a:noFill/>
            </a:ln>
          </p:spPr>
          <p:txBody>
            <a:bodyPr lIns="91281" tIns="45641" rIns="91281" bIns="45641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Aft>
                  <a:spcPts val="799"/>
                </a:spcAft>
              </a:pP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台账汇总追溯</a:t>
              </a:r>
              <a:r>
                <a:rPr lang="zh-CN" altLang="en-US" sz="1625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难</a:t>
              </a:r>
              <a:endParaRPr lang="en-US" altLang="zh-CN" sz="16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799"/>
                </a:spcAft>
              </a:pPr>
              <a:r>
                <a:rPr lang="zh-CN" altLang="en-US" sz="13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党员台账较多，保存和查看是个问题，做不到履职留痕。</a:t>
              </a:r>
            </a:p>
          </p:txBody>
        </p:sp>
        <p:grpSp>
          <p:nvGrpSpPr>
            <p:cNvPr id="96" name="组合 40"/>
            <p:cNvGrpSpPr/>
            <p:nvPr/>
          </p:nvGrpSpPr>
          <p:grpSpPr>
            <a:xfrm>
              <a:off x="1355" y="6024"/>
              <a:ext cx="893" cy="889"/>
              <a:chOff x="635906" y="4261656"/>
              <a:chExt cx="576064" cy="576064"/>
            </a:xfrm>
          </p:grpSpPr>
          <p:sp>
            <p:nvSpPr>
              <p:cNvPr id="1048829" name="椭圆 41"/>
              <p:cNvSpPr/>
              <p:nvPr/>
            </p:nvSpPr>
            <p:spPr>
              <a:xfrm>
                <a:off x="635906" y="4261656"/>
                <a:ext cx="576064" cy="57606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51"/>
              </a:p>
            </p:txBody>
          </p:sp>
          <p:sp>
            <p:nvSpPr>
              <p:cNvPr id="1048830" name="矩形 42"/>
              <p:cNvSpPr/>
              <p:nvPr/>
            </p:nvSpPr>
            <p:spPr>
              <a:xfrm>
                <a:off x="687668" y="4291779"/>
                <a:ext cx="472543" cy="446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251" dirty="0">
                    <a:solidFill>
                      <a:srgbClr val="FFFFFF"/>
                    </a:solidFill>
                    <a:latin typeface="Impact" panose="020B0806030902050204" pitchFamily="34" charset="0"/>
                    <a:ea typeface="Arial Unicode MS" panose="020B0604020202020204" charset="-122"/>
                    <a:cs typeface="Arial Unicode MS" panose="020B0604020202020204" charset="-122"/>
                  </a:rPr>
                  <a:t>08</a:t>
                </a:r>
                <a:endParaRPr lang="zh-CN" altLang="en-US" sz="3251" dirty="0">
                  <a:solidFill>
                    <a:srgbClr val="FFFFFF"/>
                  </a:solidFill>
                  <a:latin typeface="Impact" panose="020B0806030902050204" pitchFamily="34" charset="0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1"/>
          <p:cNvGrpSpPr/>
          <p:nvPr/>
        </p:nvGrpSpPr>
        <p:grpSpPr>
          <a:xfrm>
            <a:off x="149103" y="1832433"/>
            <a:ext cx="11804952" cy="4164632"/>
            <a:chOff x="292" y="1278"/>
            <a:chExt cx="13725" cy="4842"/>
          </a:xfrm>
        </p:grpSpPr>
        <p:sp>
          <p:nvSpPr>
            <p:cNvPr id="1048831" name="矩形 2"/>
            <p:cNvSpPr/>
            <p:nvPr/>
          </p:nvSpPr>
          <p:spPr>
            <a:xfrm>
              <a:off x="7708" y="3176"/>
              <a:ext cx="4481" cy="29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32" name="圆角矩形 3"/>
            <p:cNvSpPr/>
            <p:nvPr/>
          </p:nvSpPr>
          <p:spPr>
            <a:xfrm>
              <a:off x="292" y="1391"/>
              <a:ext cx="2869" cy="573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SaaS</a:t>
              </a:r>
              <a:r>
                <a:rPr lang="zh-CN" altLang="en-US" dirty="0">
                  <a:solidFill>
                    <a:schemeClr val="bg1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应用</a:t>
              </a:r>
            </a:p>
          </p:txBody>
        </p:sp>
        <p:pic>
          <p:nvPicPr>
            <p:cNvPr id="2097234" name="图片 5" descr="云上党建安全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0" y="1278"/>
              <a:ext cx="792" cy="799"/>
            </a:xfrm>
            <a:prstGeom prst="rect">
              <a:avLst/>
            </a:prstGeom>
          </p:spPr>
        </p:pic>
        <p:sp>
          <p:nvSpPr>
            <p:cNvPr id="1048833" name="文本框 10"/>
            <p:cNvSpPr txBox="1"/>
            <p:nvPr/>
          </p:nvSpPr>
          <p:spPr>
            <a:xfrm>
              <a:off x="4349" y="1594"/>
              <a:ext cx="2582" cy="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96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云上党建</a:t>
              </a:r>
              <a:r>
                <a:rPr lang="en-US" altLang="zh-CN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SaaS</a:t>
              </a:r>
              <a:r>
                <a:rPr lang="zh-CN" altLang="en-US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平台</a:t>
              </a:r>
            </a:p>
          </p:txBody>
        </p:sp>
        <p:grpSp>
          <p:nvGrpSpPr>
            <p:cNvPr id="99" name="组合 11"/>
            <p:cNvGrpSpPr/>
            <p:nvPr/>
          </p:nvGrpSpPr>
          <p:grpSpPr>
            <a:xfrm>
              <a:off x="359" y="3202"/>
              <a:ext cx="1855" cy="2918"/>
              <a:chOff x="1037" y="2298"/>
              <a:chExt cx="1855" cy="2918"/>
            </a:xfrm>
          </p:grpSpPr>
          <p:sp>
            <p:nvSpPr>
              <p:cNvPr id="1048834" name="矩形 51"/>
              <p:cNvSpPr/>
              <p:nvPr/>
            </p:nvSpPr>
            <p:spPr>
              <a:xfrm>
                <a:off x="1037" y="2298"/>
                <a:ext cx="1855" cy="291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35" name="圆角矩形 52"/>
              <p:cNvSpPr/>
              <p:nvPr/>
            </p:nvSpPr>
            <p:spPr>
              <a:xfrm>
                <a:off x="1253" y="4574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三会一课</a:t>
                </a:r>
              </a:p>
            </p:txBody>
          </p:sp>
          <p:sp>
            <p:nvSpPr>
              <p:cNvPr id="1048836" name="圆角矩形 53"/>
              <p:cNvSpPr/>
              <p:nvPr/>
            </p:nvSpPr>
            <p:spPr>
              <a:xfrm>
                <a:off x="1253" y="246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两学一做</a:t>
                </a:r>
              </a:p>
            </p:txBody>
          </p:sp>
          <p:sp>
            <p:nvSpPr>
              <p:cNvPr id="1048837" name="圆角矩形 54"/>
              <p:cNvSpPr/>
              <p:nvPr/>
            </p:nvSpPr>
            <p:spPr>
              <a:xfrm>
                <a:off x="1253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学习中心</a:t>
                </a:r>
              </a:p>
            </p:txBody>
          </p:sp>
          <p:sp>
            <p:nvSpPr>
              <p:cNvPr id="1048838" name="圆角矩形 55"/>
              <p:cNvSpPr/>
              <p:nvPr/>
            </p:nvSpPr>
            <p:spPr>
              <a:xfrm>
                <a:off x="1253" y="3129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考试中心</a:t>
                </a:r>
              </a:p>
            </p:txBody>
          </p:sp>
        </p:grpSp>
        <p:grpSp>
          <p:nvGrpSpPr>
            <p:cNvPr id="100" name="组合 12"/>
            <p:cNvGrpSpPr/>
            <p:nvPr/>
          </p:nvGrpSpPr>
          <p:grpSpPr>
            <a:xfrm>
              <a:off x="12318" y="3177"/>
              <a:ext cx="1699" cy="2918"/>
              <a:chOff x="11640" y="2297"/>
              <a:chExt cx="1699" cy="2918"/>
            </a:xfrm>
          </p:grpSpPr>
          <p:sp>
            <p:nvSpPr>
              <p:cNvPr id="1048839" name="矩形 46"/>
              <p:cNvSpPr/>
              <p:nvPr/>
            </p:nvSpPr>
            <p:spPr>
              <a:xfrm>
                <a:off x="11640" y="2297"/>
                <a:ext cx="1699" cy="291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40" name="圆角矩形 47"/>
              <p:cNvSpPr/>
              <p:nvPr/>
            </p:nvSpPr>
            <p:spPr>
              <a:xfrm>
                <a:off x="11737" y="246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先锋指数</a:t>
                </a:r>
              </a:p>
            </p:txBody>
          </p:sp>
          <p:sp>
            <p:nvSpPr>
              <p:cNvPr id="1048841" name="圆角矩形 48"/>
              <p:cNvSpPr/>
              <p:nvPr/>
            </p:nvSpPr>
            <p:spPr>
              <a:xfrm>
                <a:off x="11737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积分体系</a:t>
                </a:r>
              </a:p>
            </p:txBody>
          </p:sp>
          <p:sp>
            <p:nvSpPr>
              <p:cNvPr id="1048842" name="圆角矩形 49"/>
              <p:cNvSpPr/>
              <p:nvPr/>
            </p:nvSpPr>
            <p:spPr>
              <a:xfrm>
                <a:off x="11737" y="3146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堡垒指数</a:t>
                </a:r>
              </a:p>
            </p:txBody>
          </p:sp>
          <p:sp>
            <p:nvSpPr>
              <p:cNvPr id="1048843" name="圆角矩形 50"/>
              <p:cNvSpPr/>
              <p:nvPr/>
            </p:nvSpPr>
            <p:spPr>
              <a:xfrm>
                <a:off x="11737" y="4574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成长轨迹</a:t>
                </a:r>
              </a:p>
            </p:txBody>
          </p:sp>
        </p:grpSp>
        <p:grpSp>
          <p:nvGrpSpPr>
            <p:cNvPr id="101" name="组合 13"/>
            <p:cNvGrpSpPr/>
            <p:nvPr/>
          </p:nvGrpSpPr>
          <p:grpSpPr>
            <a:xfrm>
              <a:off x="2338" y="3202"/>
              <a:ext cx="3223" cy="2918"/>
              <a:chOff x="2790" y="2298"/>
              <a:chExt cx="3223" cy="2918"/>
            </a:xfrm>
          </p:grpSpPr>
          <p:sp>
            <p:nvSpPr>
              <p:cNvPr id="1048844" name="矩形 37"/>
              <p:cNvSpPr/>
              <p:nvPr/>
            </p:nvSpPr>
            <p:spPr>
              <a:xfrm>
                <a:off x="2790" y="2298"/>
                <a:ext cx="3223" cy="29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45" name="圆角矩形 38"/>
              <p:cNvSpPr/>
              <p:nvPr/>
            </p:nvSpPr>
            <p:spPr>
              <a:xfrm>
                <a:off x="4349" y="3146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党员社区</a:t>
                </a:r>
              </a:p>
            </p:txBody>
          </p:sp>
          <p:sp>
            <p:nvSpPr>
              <p:cNvPr id="1048846" name="圆角矩形 39"/>
              <p:cNvSpPr/>
              <p:nvPr/>
            </p:nvSpPr>
            <p:spPr>
              <a:xfrm>
                <a:off x="4349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通知公告</a:t>
                </a:r>
              </a:p>
            </p:txBody>
          </p:sp>
          <p:sp>
            <p:nvSpPr>
              <p:cNvPr id="1048847" name="圆角矩形 40"/>
              <p:cNvSpPr/>
              <p:nvPr/>
            </p:nvSpPr>
            <p:spPr>
              <a:xfrm>
                <a:off x="4349" y="4574"/>
                <a:ext cx="1664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党务公开栏</a:t>
                </a:r>
              </a:p>
            </p:txBody>
          </p:sp>
          <p:sp>
            <p:nvSpPr>
              <p:cNvPr id="1048848" name="圆角矩形 41"/>
              <p:cNvSpPr/>
              <p:nvPr/>
            </p:nvSpPr>
            <p:spPr>
              <a:xfrm>
                <a:off x="2821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个人风采</a:t>
                </a:r>
              </a:p>
            </p:txBody>
          </p:sp>
          <p:sp>
            <p:nvSpPr>
              <p:cNvPr id="1048849" name="圆角矩形 42"/>
              <p:cNvSpPr/>
              <p:nvPr/>
            </p:nvSpPr>
            <p:spPr>
              <a:xfrm>
                <a:off x="4462" y="243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党建宣传</a:t>
                </a:r>
              </a:p>
            </p:txBody>
          </p:sp>
          <p:sp>
            <p:nvSpPr>
              <p:cNvPr id="1048850" name="圆角矩形 43"/>
              <p:cNvSpPr/>
              <p:nvPr/>
            </p:nvSpPr>
            <p:spPr>
              <a:xfrm>
                <a:off x="2821" y="4574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基层风采</a:t>
                </a:r>
              </a:p>
            </p:txBody>
          </p:sp>
          <p:sp>
            <p:nvSpPr>
              <p:cNvPr id="1048851" name="圆角矩形 44"/>
              <p:cNvSpPr/>
              <p:nvPr/>
            </p:nvSpPr>
            <p:spPr>
              <a:xfrm>
                <a:off x="2821" y="3146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廉政监督</a:t>
                </a:r>
              </a:p>
            </p:txBody>
          </p:sp>
          <p:sp>
            <p:nvSpPr>
              <p:cNvPr id="1048852" name="圆角矩形 45"/>
              <p:cNvSpPr/>
              <p:nvPr/>
            </p:nvSpPr>
            <p:spPr>
              <a:xfrm>
                <a:off x="2827" y="2435"/>
                <a:ext cx="1702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党员加油站</a:t>
                </a:r>
              </a:p>
            </p:txBody>
          </p:sp>
        </p:grpSp>
        <p:grpSp>
          <p:nvGrpSpPr>
            <p:cNvPr id="102" name="组合 14"/>
            <p:cNvGrpSpPr/>
            <p:nvPr/>
          </p:nvGrpSpPr>
          <p:grpSpPr>
            <a:xfrm>
              <a:off x="5691" y="3201"/>
              <a:ext cx="6511" cy="2918"/>
              <a:chOff x="6369" y="2297"/>
              <a:chExt cx="6725" cy="2918"/>
            </a:xfrm>
          </p:grpSpPr>
          <p:sp>
            <p:nvSpPr>
              <p:cNvPr id="1048853" name="矩形 24"/>
              <p:cNvSpPr/>
              <p:nvPr/>
            </p:nvSpPr>
            <p:spPr>
              <a:xfrm>
                <a:off x="6369" y="2297"/>
                <a:ext cx="1937" cy="291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854" name="圆角矩形 25"/>
              <p:cNvSpPr/>
              <p:nvPr/>
            </p:nvSpPr>
            <p:spPr>
              <a:xfrm>
                <a:off x="6590" y="3129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党费缴纳</a:t>
                </a:r>
              </a:p>
            </p:txBody>
          </p:sp>
          <p:sp>
            <p:nvSpPr>
              <p:cNvPr id="1048855" name="圆角矩形 26"/>
              <p:cNvSpPr/>
              <p:nvPr/>
            </p:nvSpPr>
            <p:spPr>
              <a:xfrm>
                <a:off x="6584" y="243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党群活动</a:t>
                </a:r>
              </a:p>
            </p:txBody>
          </p:sp>
          <p:sp>
            <p:nvSpPr>
              <p:cNvPr id="1048856" name="圆角矩形 27"/>
              <p:cNvSpPr/>
              <p:nvPr/>
            </p:nvSpPr>
            <p:spPr>
              <a:xfrm>
                <a:off x="10069" y="243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政治生日</a:t>
                </a:r>
              </a:p>
            </p:txBody>
          </p:sp>
          <p:sp>
            <p:nvSpPr>
              <p:cNvPr id="1048857" name="圆角矩形 28"/>
              <p:cNvSpPr/>
              <p:nvPr/>
            </p:nvSpPr>
            <p:spPr>
              <a:xfrm>
                <a:off x="10069" y="3146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风险防控</a:t>
                </a:r>
              </a:p>
            </p:txBody>
          </p:sp>
          <p:sp>
            <p:nvSpPr>
              <p:cNvPr id="1048858" name="圆角矩形 29"/>
              <p:cNvSpPr/>
              <p:nvPr/>
            </p:nvSpPr>
            <p:spPr>
              <a:xfrm>
                <a:off x="8494" y="3122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任务指令</a:t>
                </a:r>
              </a:p>
            </p:txBody>
          </p:sp>
          <p:sp>
            <p:nvSpPr>
              <p:cNvPr id="1048859" name="圆角矩形 30"/>
              <p:cNvSpPr/>
              <p:nvPr/>
            </p:nvSpPr>
            <p:spPr>
              <a:xfrm>
                <a:off x="11606" y="3817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谈心谈话</a:t>
                </a:r>
              </a:p>
            </p:txBody>
          </p:sp>
          <p:sp>
            <p:nvSpPr>
              <p:cNvPr id="1048860" name="圆角矩形 31"/>
              <p:cNvSpPr/>
              <p:nvPr/>
            </p:nvSpPr>
            <p:spPr>
              <a:xfrm>
                <a:off x="10044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家庭走访</a:t>
                </a:r>
              </a:p>
            </p:txBody>
          </p:sp>
          <p:sp>
            <p:nvSpPr>
              <p:cNvPr id="1048861" name="圆角矩形 32"/>
              <p:cNvSpPr/>
              <p:nvPr/>
            </p:nvSpPr>
            <p:spPr>
              <a:xfrm>
                <a:off x="8462" y="448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党务监督</a:t>
                </a:r>
              </a:p>
            </p:txBody>
          </p:sp>
          <p:sp>
            <p:nvSpPr>
              <p:cNvPr id="1048862" name="圆角矩形 33"/>
              <p:cNvSpPr/>
              <p:nvPr/>
            </p:nvSpPr>
            <p:spPr>
              <a:xfrm>
                <a:off x="6568" y="3841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民意调查</a:t>
                </a:r>
              </a:p>
            </p:txBody>
          </p:sp>
          <p:sp>
            <p:nvSpPr>
              <p:cNvPr id="1048863" name="圆角矩形 34"/>
              <p:cNvSpPr/>
              <p:nvPr/>
            </p:nvSpPr>
            <p:spPr>
              <a:xfrm>
                <a:off x="8493" y="243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党员发展</a:t>
                </a:r>
              </a:p>
            </p:txBody>
          </p:sp>
          <p:sp>
            <p:nvSpPr>
              <p:cNvPr id="1048864" name="圆角矩形 35"/>
              <p:cNvSpPr/>
              <p:nvPr/>
            </p:nvSpPr>
            <p:spPr>
              <a:xfrm>
                <a:off x="6568" y="448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主题党日</a:t>
                </a:r>
              </a:p>
            </p:txBody>
          </p:sp>
          <p:sp>
            <p:nvSpPr>
              <p:cNvPr id="1048865" name="圆角矩形 36"/>
              <p:cNvSpPr/>
              <p:nvPr/>
            </p:nvSpPr>
            <p:spPr>
              <a:xfrm>
                <a:off x="11606" y="4485"/>
                <a:ext cx="1488" cy="4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25" dirty="0">
                    <a:solidFill>
                      <a:srgbClr val="C00000"/>
                    </a:solidFill>
                    <a:latin typeface="方正兰亭准黑_GBK" panose="02000000000000000000" pitchFamily="2" charset="-122"/>
                    <a:ea typeface="方正兰亭准黑_GBK" panose="02000000000000000000" pitchFamily="2" charset="-122"/>
                  </a:rPr>
                  <a:t>书记信箱</a:t>
                </a:r>
              </a:p>
            </p:txBody>
          </p:sp>
        </p:grpSp>
        <p:sp>
          <p:nvSpPr>
            <p:cNvPr id="1048866" name="文本框 15"/>
            <p:cNvSpPr txBox="1"/>
            <p:nvPr/>
          </p:nvSpPr>
          <p:spPr>
            <a:xfrm>
              <a:off x="419" y="2404"/>
              <a:ext cx="1904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党建学习</a:t>
              </a:r>
            </a:p>
          </p:txBody>
        </p:sp>
        <p:sp>
          <p:nvSpPr>
            <p:cNvPr id="1048867" name="文本框 16"/>
            <p:cNvSpPr txBox="1"/>
            <p:nvPr/>
          </p:nvSpPr>
          <p:spPr>
            <a:xfrm>
              <a:off x="2997" y="2404"/>
              <a:ext cx="1904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党建宣传</a:t>
              </a:r>
            </a:p>
          </p:txBody>
        </p:sp>
        <p:sp>
          <p:nvSpPr>
            <p:cNvPr id="1048868" name="文本框 17"/>
            <p:cNvSpPr txBox="1"/>
            <p:nvPr/>
          </p:nvSpPr>
          <p:spPr>
            <a:xfrm>
              <a:off x="5591" y="2404"/>
              <a:ext cx="1975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党建活动</a:t>
              </a:r>
            </a:p>
          </p:txBody>
        </p:sp>
        <p:sp>
          <p:nvSpPr>
            <p:cNvPr id="1048869" name="文本框 18"/>
            <p:cNvSpPr txBox="1"/>
            <p:nvPr/>
          </p:nvSpPr>
          <p:spPr>
            <a:xfrm>
              <a:off x="11677" y="2404"/>
              <a:ext cx="2317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9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党建大数据</a:t>
              </a:r>
              <a:endParaRPr lang="zh-CN" altLang="en-US" sz="2709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870" name="圆角矩形 19"/>
            <p:cNvSpPr/>
            <p:nvPr/>
          </p:nvSpPr>
          <p:spPr>
            <a:xfrm>
              <a:off x="10761" y="4050"/>
              <a:ext cx="1417" cy="4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25" dirty="0">
                  <a:solidFill>
                    <a:srgbClr val="C00000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党员档案</a:t>
              </a:r>
            </a:p>
          </p:txBody>
        </p:sp>
        <p:sp>
          <p:nvSpPr>
            <p:cNvPr id="1048871" name="圆角矩形 20"/>
            <p:cNvSpPr/>
            <p:nvPr/>
          </p:nvSpPr>
          <p:spPr>
            <a:xfrm>
              <a:off x="7710" y="4745"/>
              <a:ext cx="1488" cy="4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25" dirty="0">
                  <a:solidFill>
                    <a:srgbClr val="C00000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责任清单</a:t>
              </a:r>
            </a:p>
          </p:txBody>
        </p:sp>
        <p:sp>
          <p:nvSpPr>
            <p:cNvPr id="1048872" name="圆角矩形 21"/>
            <p:cNvSpPr/>
            <p:nvPr/>
          </p:nvSpPr>
          <p:spPr>
            <a:xfrm>
              <a:off x="10690" y="3365"/>
              <a:ext cx="1488" cy="4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25" dirty="0">
                  <a:solidFill>
                    <a:srgbClr val="C00000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积分排行</a:t>
              </a:r>
            </a:p>
          </p:txBody>
        </p:sp>
        <p:sp>
          <p:nvSpPr>
            <p:cNvPr id="1048873" name="圆角矩形 22"/>
            <p:cNvSpPr/>
            <p:nvPr/>
          </p:nvSpPr>
          <p:spPr>
            <a:xfrm>
              <a:off x="9215" y="5389"/>
              <a:ext cx="1488" cy="4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25" dirty="0">
                  <a:solidFill>
                    <a:srgbClr val="C00000"/>
                  </a:solidFill>
                  <a:latin typeface="方正兰亭准黑_GBK" panose="02000000000000000000" pitchFamily="2" charset="-122"/>
                  <a:ea typeface="方正兰亭准黑_GBK" panose="02000000000000000000" pitchFamily="2" charset="-122"/>
                </a:rPr>
                <a:t>状态图表</a:t>
              </a:r>
            </a:p>
          </p:txBody>
        </p:sp>
        <p:sp>
          <p:nvSpPr>
            <p:cNvPr id="1048874" name="文本框 23"/>
            <p:cNvSpPr txBox="1"/>
            <p:nvPr/>
          </p:nvSpPr>
          <p:spPr>
            <a:xfrm>
              <a:off x="8627" y="2404"/>
              <a:ext cx="1975" cy="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09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党建管理</a:t>
              </a:r>
            </a:p>
          </p:txBody>
        </p:sp>
      </p:grpSp>
      <p:sp>
        <p:nvSpPr>
          <p:cNvPr id="1048875" name="矩形: 圆角 11"/>
          <p:cNvSpPr/>
          <p:nvPr/>
        </p:nvSpPr>
        <p:spPr>
          <a:xfrm>
            <a:off x="4296218" y="681897"/>
            <a:ext cx="3348392" cy="4785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38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加强非公企业党建</a:t>
            </a:r>
            <a:endParaRPr lang="zh-CN" altLang="en-US" sz="2438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 7"/>
          <p:cNvGrpSpPr/>
          <p:nvPr/>
        </p:nvGrpSpPr>
        <p:grpSpPr>
          <a:xfrm>
            <a:off x="163830" y="1243467"/>
            <a:ext cx="8386782" cy="5419979"/>
            <a:chOff x="684139" y="935980"/>
            <a:chExt cx="7452890" cy="3642892"/>
          </a:xfrm>
        </p:grpSpPr>
        <p:pic>
          <p:nvPicPr>
            <p:cNvPr id="2097235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139" y="935980"/>
              <a:ext cx="7452890" cy="3642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48876" name="矩形: 圆角 1"/>
            <p:cNvSpPr/>
            <p:nvPr/>
          </p:nvSpPr>
          <p:spPr>
            <a:xfrm>
              <a:off x="2788922" y="935980"/>
              <a:ext cx="3076220" cy="364480"/>
            </a:xfrm>
            <a:prstGeom prst="roundRect">
              <a:avLst/>
            </a:prstGeom>
            <a:solidFill>
              <a:srgbClr val="002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877" name="文本框 7"/>
            <p:cNvSpPr txBox="1"/>
            <p:nvPr/>
          </p:nvSpPr>
          <p:spPr>
            <a:xfrm>
              <a:off x="3112735" y="935980"/>
              <a:ext cx="2732304" cy="380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34BCFB"/>
                  </a:solidFill>
                </a:rPr>
                <a:t>XX</a:t>
              </a:r>
              <a:r>
                <a:rPr lang="zh-CN" altLang="en-US" b="1" dirty="0">
                  <a:solidFill>
                    <a:srgbClr val="34BCFB"/>
                  </a:solidFill>
                </a:rPr>
                <a:t>局党建大数据云平台</a:t>
              </a:r>
            </a:p>
          </p:txBody>
        </p:sp>
      </p:grpSp>
      <p:sp>
        <p:nvSpPr>
          <p:cNvPr id="1048878" name="矩形: 圆角 11"/>
          <p:cNvSpPr/>
          <p:nvPr/>
        </p:nvSpPr>
        <p:spPr>
          <a:xfrm>
            <a:off x="3168596" y="457470"/>
            <a:ext cx="3407302" cy="42785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党建大数据的重要性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79" name="文本框 3"/>
          <p:cNvSpPr txBox="1"/>
          <p:nvPr/>
        </p:nvSpPr>
        <p:spPr>
          <a:xfrm>
            <a:off x="8890616" y="1371825"/>
            <a:ext cx="23929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1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190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公开透明</a:t>
            </a:r>
            <a:endParaRPr lang="en-US" altLang="zh-CN" sz="2800" dirty="0">
              <a:solidFill>
                <a:srgbClr val="C0190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190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公平公正</a:t>
            </a:r>
            <a:endParaRPr lang="en-US" altLang="zh-CN" sz="2800" dirty="0">
              <a:solidFill>
                <a:srgbClr val="C0190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190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及时高效</a:t>
            </a:r>
          </a:p>
          <a:p>
            <a:pPr>
              <a:lnSpc>
                <a:spcPct val="200000"/>
              </a:lnSpc>
            </a:pPr>
            <a:endParaRPr kumimoji="1" lang="zh-CN" altLang="en-US" sz="28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2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0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81" name="文本框 1"/>
          <p:cNvSpPr txBox="1"/>
          <p:nvPr/>
        </p:nvSpPr>
        <p:spPr>
          <a:xfrm>
            <a:off x="344805" y="329565"/>
            <a:ext cx="513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组织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数字网格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化商会组织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关联</a:t>
            </a:r>
          </a:p>
        </p:txBody>
      </p:sp>
      <p:sp>
        <p:nvSpPr>
          <p:cNvPr id="1048882" name="矩形 7"/>
          <p:cNvSpPr/>
          <p:nvPr/>
        </p:nvSpPr>
        <p:spPr>
          <a:xfrm>
            <a:off x="739518" y="932350"/>
            <a:ext cx="11452482" cy="176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97237" name="图片 10"/>
          <p:cNvPicPr>
            <a:picLocks noChangeAspect="1"/>
          </p:cNvPicPr>
          <p:nvPr/>
        </p:nvPicPr>
        <p:blipFill rotWithShape="1">
          <a:blip r:embed="rId3"/>
          <a:srcRect b="6193"/>
          <a:stretch>
            <a:fillRect/>
          </a:stretch>
        </p:blipFill>
        <p:spPr>
          <a:xfrm>
            <a:off x="600148" y="1232746"/>
            <a:ext cx="2254566" cy="46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38" name="图片 11"/>
          <p:cNvPicPr>
            <a:picLocks noChangeAspect="1"/>
          </p:cNvPicPr>
          <p:nvPr/>
        </p:nvPicPr>
        <p:blipFill rotWithShape="1">
          <a:blip r:embed="rId4"/>
          <a:srcRect b="6167"/>
          <a:stretch>
            <a:fillRect/>
          </a:stretch>
        </p:blipFill>
        <p:spPr>
          <a:xfrm>
            <a:off x="3384568" y="1231679"/>
            <a:ext cx="2340000" cy="46835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39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22" y="1230612"/>
            <a:ext cx="2393535" cy="46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40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811" y="1230612"/>
            <a:ext cx="2365701" cy="46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8883" name="箭头: V 形 1"/>
          <p:cNvSpPr/>
          <p:nvPr/>
        </p:nvSpPr>
        <p:spPr>
          <a:xfrm>
            <a:off x="2957645" y="3328296"/>
            <a:ext cx="323991" cy="4846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884" name="箭头: V 形 1"/>
          <p:cNvSpPr/>
          <p:nvPr/>
        </p:nvSpPr>
        <p:spPr>
          <a:xfrm>
            <a:off x="5827499" y="3328296"/>
            <a:ext cx="323991" cy="4846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885" name="箭头: V 形 1"/>
          <p:cNvSpPr/>
          <p:nvPr/>
        </p:nvSpPr>
        <p:spPr>
          <a:xfrm>
            <a:off x="8750888" y="3328296"/>
            <a:ext cx="323991" cy="4846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8886" name="矩形 17"/>
          <p:cNvSpPr/>
          <p:nvPr/>
        </p:nvSpPr>
        <p:spPr>
          <a:xfrm>
            <a:off x="720178" y="6032461"/>
            <a:ext cx="186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市网格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</a:p>
        </p:txBody>
      </p:sp>
      <p:sp>
        <p:nvSpPr>
          <p:cNvPr id="1048887" name="矩形 18"/>
          <p:cNvSpPr/>
          <p:nvPr/>
        </p:nvSpPr>
        <p:spPr>
          <a:xfrm>
            <a:off x="3529231" y="6032461"/>
            <a:ext cx="186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</a:p>
        </p:txBody>
      </p:sp>
      <p:sp>
        <p:nvSpPr>
          <p:cNvPr id="1048888" name="矩形 19"/>
          <p:cNvSpPr/>
          <p:nvPr/>
        </p:nvSpPr>
        <p:spPr>
          <a:xfrm>
            <a:off x="6338284" y="6032461"/>
            <a:ext cx="186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企业在线化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8889" name="矩形 20"/>
          <p:cNvSpPr/>
          <p:nvPr/>
        </p:nvSpPr>
        <p:spPr>
          <a:xfrm>
            <a:off x="9423446" y="6029051"/>
            <a:ext cx="1861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员工</a:t>
            </a:r>
          </a:p>
        </p:txBody>
      </p:sp>
      <p:sp>
        <p:nvSpPr>
          <p:cNvPr id="1048890" name="圆角矩形 21"/>
          <p:cNvSpPr/>
          <p:nvPr/>
        </p:nvSpPr>
        <p:spPr>
          <a:xfrm>
            <a:off x="1257241" y="1460810"/>
            <a:ext cx="312235" cy="2230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891" name="圆角矩形 22"/>
          <p:cNvSpPr/>
          <p:nvPr/>
        </p:nvSpPr>
        <p:spPr>
          <a:xfrm>
            <a:off x="3996724" y="1460810"/>
            <a:ext cx="312235" cy="22302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892" name="圆角矩形 23"/>
          <p:cNvSpPr/>
          <p:nvPr/>
        </p:nvSpPr>
        <p:spPr>
          <a:xfrm>
            <a:off x="3384568" y="2170771"/>
            <a:ext cx="1073073" cy="148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3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93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894" name="文本框 1"/>
          <p:cNvSpPr txBox="1"/>
          <p:nvPr/>
        </p:nvSpPr>
        <p:spPr>
          <a:xfrm>
            <a:off x="344805" y="329565"/>
            <a:ext cx="513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人员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实现人的数字化</a:t>
            </a:r>
          </a:p>
        </p:txBody>
      </p:sp>
      <p:sp>
        <p:nvSpPr>
          <p:cNvPr id="1048895" name="矩形 7"/>
          <p:cNvSpPr/>
          <p:nvPr/>
        </p:nvSpPr>
        <p:spPr>
          <a:xfrm>
            <a:off x="739518" y="932350"/>
            <a:ext cx="11452482" cy="176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97242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88" y="1805669"/>
            <a:ext cx="317500" cy="349250"/>
          </a:xfrm>
          <a:prstGeom prst="rect">
            <a:avLst/>
          </a:prstGeom>
        </p:spPr>
      </p:pic>
      <p:sp>
        <p:nvSpPr>
          <p:cNvPr id="1048896" name="矩形 25"/>
          <p:cNvSpPr/>
          <p:nvPr/>
        </p:nvSpPr>
        <p:spPr>
          <a:xfrm>
            <a:off x="2289806" y="1765503"/>
            <a:ext cx="2608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商会成员通讯录</a:t>
            </a:r>
            <a:endParaRPr lang="zh-CN" altLang="en-US" sz="2400" spc="3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897" name="矩形 26"/>
          <p:cNvSpPr/>
          <p:nvPr/>
        </p:nvSpPr>
        <p:spPr>
          <a:xfrm>
            <a:off x="2070338" y="2275294"/>
            <a:ext cx="19800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让沟通协同变得更高效</a:t>
            </a:r>
            <a:endParaRPr lang="zh-CN" altLang="en-US" sz="1100" spc="3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898" name="矩形 27"/>
          <p:cNvSpPr/>
          <p:nvPr/>
        </p:nvSpPr>
        <p:spPr>
          <a:xfrm>
            <a:off x="1724858" y="2886168"/>
            <a:ext cx="329177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通讯录：灵活、高效、真实、安全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在线花名册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：入会转会在线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化，多人协同管理人员档案</a:t>
            </a:r>
          </a:p>
          <a:p>
            <a:pPr>
              <a:spcBef>
                <a:spcPts val="120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信息安全：人员关键信息在线化透明化，及时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防范风险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43" name="图片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7628" y="1693744"/>
            <a:ext cx="2354956" cy="4184438"/>
          </a:xfrm>
          <a:prstGeom prst="rect">
            <a:avLst/>
          </a:prstGeom>
        </p:spPr>
      </p:pic>
      <p:sp>
        <p:nvSpPr>
          <p:cNvPr id="1048899" name="object 17"/>
          <p:cNvSpPr/>
          <p:nvPr/>
        </p:nvSpPr>
        <p:spPr>
          <a:xfrm>
            <a:off x="7212058" y="1092775"/>
            <a:ext cx="2666095" cy="5540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75" y="1693744"/>
            <a:ext cx="2412204" cy="429050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4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0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8901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事务管理</a:t>
            </a:r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打造有温度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商会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：最多跑一趟</a:t>
            </a:r>
          </a:p>
        </p:txBody>
      </p:sp>
      <p:pic>
        <p:nvPicPr>
          <p:cNvPr id="2097245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3361" y="1819442"/>
            <a:ext cx="2360794" cy="4178630"/>
          </a:xfrm>
          <a:prstGeom prst="rect">
            <a:avLst/>
          </a:prstGeom>
        </p:spPr>
      </p:pic>
      <p:pic>
        <p:nvPicPr>
          <p:cNvPr id="2097246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7" y="1819441"/>
            <a:ext cx="2358646" cy="4178631"/>
          </a:xfrm>
          <a:prstGeom prst="rect">
            <a:avLst/>
          </a:prstGeom>
        </p:spPr>
      </p:pic>
      <p:sp>
        <p:nvSpPr>
          <p:cNvPr id="1048902" name="矩形 9"/>
          <p:cNvSpPr/>
          <p:nvPr/>
        </p:nvSpPr>
        <p:spPr>
          <a:xfrm>
            <a:off x="6575943" y="2494148"/>
            <a:ext cx="5418260" cy="2398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200000"/>
              </a:lnSpc>
              <a:spcBef>
                <a:spcPts val="7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开具各种证明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，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企业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线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上提交材料，线上审批，线下直接领取，最多跑一趟。</a:t>
            </a:r>
            <a:endParaRPr lang="en-US" altLang="zh-CN" dirty="0">
              <a:solidFill>
                <a:srgbClr val="298C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  <a:p>
            <a:pPr marL="298450" indent="-285750">
              <a:lnSpc>
                <a:spcPct val="200000"/>
              </a:lnSpc>
              <a:spcBef>
                <a:spcPts val="7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活动报名一键完成，告别挨家跑腿宣传、人工计票，线上推送</a:t>
            </a:r>
            <a:r>
              <a:rPr lang="en-US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/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</a:rPr>
              <a:t>统计，一气呵成。</a:t>
            </a:r>
          </a:p>
        </p:txBody>
      </p:sp>
      <p:sp>
        <p:nvSpPr>
          <p:cNvPr id="1048903" name="文本框 10"/>
          <p:cNvSpPr txBox="1"/>
          <p:nvPr/>
        </p:nvSpPr>
        <p:spPr>
          <a:xfrm>
            <a:off x="6614855" y="1543936"/>
            <a:ext cx="304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协同在线</a:t>
            </a:r>
          </a:p>
        </p:txBody>
      </p:sp>
      <p:sp>
        <p:nvSpPr>
          <p:cNvPr id="1048904" name="object 17"/>
          <p:cNvSpPr/>
          <p:nvPr/>
        </p:nvSpPr>
        <p:spPr>
          <a:xfrm>
            <a:off x="373203" y="1199783"/>
            <a:ext cx="2749374" cy="55123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sp>
        <p:nvSpPr>
          <p:cNvPr id="1048905" name="object 17"/>
          <p:cNvSpPr/>
          <p:nvPr/>
        </p:nvSpPr>
        <p:spPr>
          <a:xfrm>
            <a:off x="3509532" y="1199783"/>
            <a:ext cx="2679456" cy="5540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sp>
        <p:nvSpPr>
          <p:cNvPr id="1048906" name="矩形 13"/>
          <p:cNvSpPr/>
          <p:nvPr/>
        </p:nvSpPr>
        <p:spPr>
          <a:xfrm>
            <a:off x="537325" y="1984008"/>
            <a:ext cx="577619" cy="2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07" name="矩形 14"/>
          <p:cNvSpPr/>
          <p:nvPr/>
        </p:nvSpPr>
        <p:spPr>
          <a:xfrm>
            <a:off x="4534948" y="1993736"/>
            <a:ext cx="577619" cy="2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5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8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8909" name="文本框 1"/>
          <p:cNvSpPr txBox="1"/>
          <p:nvPr/>
        </p:nvSpPr>
        <p:spPr>
          <a:xfrm>
            <a:off x="344805" y="329565"/>
            <a:ext cx="78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活动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商会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活动、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服务、商会选举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等业务在线</a:t>
            </a:r>
          </a:p>
        </p:txBody>
      </p:sp>
      <p:pic>
        <p:nvPicPr>
          <p:cNvPr id="209724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1" y="1683660"/>
            <a:ext cx="2422353" cy="4313348"/>
          </a:xfrm>
          <a:prstGeom prst="rect">
            <a:avLst/>
          </a:prstGeom>
        </p:spPr>
      </p:pic>
      <p:pic>
        <p:nvPicPr>
          <p:cNvPr id="209724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42" y="1692615"/>
            <a:ext cx="2426556" cy="4313348"/>
          </a:xfrm>
          <a:prstGeom prst="rect">
            <a:avLst/>
          </a:prstGeom>
        </p:spPr>
      </p:pic>
      <p:sp>
        <p:nvSpPr>
          <p:cNvPr id="1048910" name="矩形 9"/>
          <p:cNvSpPr/>
          <p:nvPr/>
        </p:nvSpPr>
        <p:spPr>
          <a:xfrm>
            <a:off x="271931" y="2298589"/>
            <a:ext cx="5832863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商</a:t>
            </a:r>
            <a:r>
              <a:rPr lang="zh-CN" altLang="zh-CN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会</a:t>
            </a:r>
            <a:r>
              <a:rPr lang="zh-CN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选举</a:t>
            </a:r>
            <a:r>
              <a:rPr lang="zh-CN" altLang="zh-CN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、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企业</a:t>
            </a:r>
            <a:r>
              <a:rPr lang="zh-CN" altLang="zh-CN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满意</a:t>
            </a:r>
            <a:r>
              <a:rPr lang="zh-CN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度调查、重大事项投票表决</a:t>
            </a:r>
            <a:r>
              <a:rPr lang="zh-CN" altLang="zh-CN" spc="-5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线下难以完成，通过</a:t>
            </a:r>
            <a:r>
              <a:rPr lang="zh-CN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钉钉</a:t>
            </a:r>
            <a:r>
              <a:rPr lang="zh-CN" altLang="zh-CN" spc="-5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一键</a:t>
            </a:r>
            <a:r>
              <a:rPr lang="zh-CN" altLang="en-US" spc="-5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回收</a:t>
            </a:r>
            <a:r>
              <a:rPr lang="zh-CN" altLang="zh-CN" spc="-5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，数据统计</a:t>
            </a:r>
            <a:r>
              <a:rPr lang="zh-CN" altLang="en-US" spc="-5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快速、方便且准确</a:t>
            </a:r>
            <a:r>
              <a:rPr lang="zh-CN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。</a:t>
            </a:r>
          </a:p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商会活动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，不在现场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的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企业</a:t>
            </a:r>
            <a:r>
              <a:rPr lang="en-US" altLang="zh-CN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“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群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直播</a:t>
            </a:r>
            <a:r>
              <a:rPr lang="en-US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”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线上参与，或事后查看</a:t>
            </a:r>
            <a:r>
              <a:rPr lang="en-US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“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直播文件</a:t>
            </a:r>
            <a:r>
              <a:rPr lang="en-US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”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，显著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提高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企业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参与商会建设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的积极性、便利性和透明化、信息化</a:t>
            </a:r>
            <a:r>
              <a:rPr lang="zh-CN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。</a:t>
            </a:r>
            <a:endParaRPr lang="zh-CN" altLang="zh-CN" dirty="0">
              <a:solidFill>
                <a:srgbClr val="298C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</a:endParaRPr>
          </a:p>
        </p:txBody>
      </p:sp>
      <p:sp>
        <p:nvSpPr>
          <p:cNvPr id="1048911" name="文本框 10"/>
          <p:cNvSpPr txBox="1"/>
          <p:nvPr/>
        </p:nvSpPr>
        <p:spPr>
          <a:xfrm>
            <a:off x="538737" y="1457373"/>
            <a:ext cx="279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12" name="object 17"/>
          <p:cNvSpPr/>
          <p:nvPr/>
        </p:nvSpPr>
        <p:spPr>
          <a:xfrm>
            <a:off x="6316624" y="1092730"/>
            <a:ext cx="2798193" cy="5697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sp>
        <p:nvSpPr>
          <p:cNvPr id="1048913" name="object 17"/>
          <p:cNvSpPr/>
          <p:nvPr/>
        </p:nvSpPr>
        <p:spPr>
          <a:xfrm>
            <a:off x="9287735" y="1092729"/>
            <a:ext cx="2794018" cy="5697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0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6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14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8915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2.7  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工作管理</a:t>
            </a:r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政府</a:t>
            </a:r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商会</a:t>
            </a:r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会员服务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沟通在线</a:t>
            </a:r>
          </a:p>
        </p:txBody>
      </p:sp>
      <p:pic>
        <p:nvPicPr>
          <p:cNvPr id="2097251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73" y="1667340"/>
            <a:ext cx="2542741" cy="4426848"/>
          </a:xfrm>
          <a:prstGeom prst="rect">
            <a:avLst/>
          </a:prstGeom>
        </p:spPr>
      </p:pic>
      <p:pic>
        <p:nvPicPr>
          <p:cNvPr id="2097252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820" y="1667340"/>
            <a:ext cx="2545014" cy="4426848"/>
          </a:xfrm>
          <a:prstGeom prst="rect">
            <a:avLst/>
          </a:prstGeom>
        </p:spPr>
      </p:pic>
      <p:sp>
        <p:nvSpPr>
          <p:cNvPr id="1048916" name="矩形 15"/>
          <p:cNvSpPr/>
          <p:nvPr/>
        </p:nvSpPr>
        <p:spPr>
          <a:xfrm>
            <a:off x="557180" y="2102831"/>
            <a:ext cx="5003721" cy="467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商会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社交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群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，无闲杂人事，无广告骚扰，无信息覆盖。</a:t>
            </a:r>
            <a:endParaRPr lang="en-US" altLang="zh-CN" dirty="0">
              <a:solidFill>
                <a:srgbClr val="298C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  <a:sym typeface="+mn-ea"/>
            </a:endParaRPr>
          </a:p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舆情引导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，商会工作员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管理群组，不良消息随时撤回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禁言，正能量天天向上。</a:t>
            </a:r>
          </a:p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智能机器人自助问答，政策法规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、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商会</a:t>
            </a:r>
            <a:r>
              <a:rPr lang="zh-CN" altLang="en-US" dirty="0" smtClean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活动</a:t>
            </a:r>
            <a:r>
              <a:rPr lang="en-US" altLang="zh-CN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100%</a:t>
            </a: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、精准、高效、免费传达。</a:t>
            </a:r>
            <a:endParaRPr lang="en-US" altLang="zh-CN" dirty="0">
              <a:solidFill>
                <a:srgbClr val="298C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CJK JP Regular"/>
              <a:sym typeface="+mn-ea"/>
            </a:endParaRPr>
          </a:p>
          <a:p>
            <a:pPr marL="2984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193675" algn="l"/>
                <a:tab pos="194310" algn="l"/>
              </a:tabLst>
            </a:pPr>
            <a:r>
              <a:rPr lang="zh-CN" altLang="en-US" dirty="0">
                <a:solidFill>
                  <a:srgbClr val="298C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Regular"/>
                <a:sym typeface="+mn-ea"/>
              </a:rPr>
              <a:t>电话会议、视频会议，重要议题不缺席，远在他乡也可线上参加。</a:t>
            </a:r>
          </a:p>
        </p:txBody>
      </p:sp>
      <p:sp>
        <p:nvSpPr>
          <p:cNvPr id="1048917" name="文本框 16"/>
          <p:cNvSpPr txBox="1"/>
          <p:nvPr/>
        </p:nvSpPr>
        <p:spPr>
          <a:xfrm>
            <a:off x="693313" y="1376814"/>
            <a:ext cx="292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沟通在线</a:t>
            </a:r>
          </a:p>
        </p:txBody>
      </p:sp>
      <p:sp>
        <p:nvSpPr>
          <p:cNvPr id="1048918" name="object 17"/>
          <p:cNvSpPr/>
          <p:nvPr/>
        </p:nvSpPr>
        <p:spPr>
          <a:xfrm>
            <a:off x="5858607" y="1073275"/>
            <a:ext cx="2886560" cy="5736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sp>
        <p:nvSpPr>
          <p:cNvPr id="1048919" name="object 17"/>
          <p:cNvSpPr/>
          <p:nvPr/>
        </p:nvSpPr>
        <p:spPr>
          <a:xfrm>
            <a:off x="8985257" y="1073275"/>
            <a:ext cx="2901944" cy="5736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900">
              <a:solidFill>
                <a:prstClr val="white"/>
              </a:solidFill>
            </a:endParaRPr>
          </a:p>
        </p:txBody>
      </p:sp>
      <p:sp>
        <p:nvSpPr>
          <p:cNvPr id="1048920" name="矩形 2"/>
          <p:cNvSpPr/>
          <p:nvPr/>
        </p:nvSpPr>
        <p:spPr>
          <a:xfrm>
            <a:off x="6040329" y="1877438"/>
            <a:ext cx="577619" cy="20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2"/>
          <p:cNvSpPr/>
          <p:nvPr/>
        </p:nvSpPr>
        <p:spPr>
          <a:xfrm>
            <a:off x="-8890" y="190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0" name="圆角矩形 12"/>
          <p:cNvSpPr/>
          <p:nvPr/>
        </p:nvSpPr>
        <p:spPr>
          <a:xfrm>
            <a:off x="5434431" y="1603360"/>
            <a:ext cx="4151630" cy="581025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1" name="文本框 13"/>
          <p:cNvSpPr txBox="1"/>
          <p:nvPr/>
        </p:nvSpPr>
        <p:spPr>
          <a:xfrm>
            <a:off x="5689066" y="1670614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”渝商钉“概述</a:t>
            </a:r>
            <a:endParaRPr lang="zh-CN" altLang="en-US" sz="2400" dirty="0">
              <a:ln>
                <a:noFill/>
              </a:ln>
              <a:solidFill>
                <a:srgbClr val="106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2" name="椭圆 14"/>
          <p:cNvSpPr/>
          <p:nvPr/>
        </p:nvSpPr>
        <p:spPr>
          <a:xfrm>
            <a:off x="4682518" y="1603360"/>
            <a:ext cx="596265" cy="596265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ln>
                <a:solidFill>
                  <a:srgbClr val="1064BA"/>
                </a:solidFill>
              </a:ln>
              <a:solidFill>
                <a:srgbClr val="1064B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48593" name="文本框 15"/>
          <p:cNvSpPr txBox="1"/>
          <p:nvPr/>
        </p:nvSpPr>
        <p:spPr>
          <a:xfrm>
            <a:off x="4707944" y="1683169"/>
            <a:ext cx="40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</a:p>
        </p:txBody>
      </p:sp>
      <p:sp>
        <p:nvSpPr>
          <p:cNvPr id="1048594" name="圆角矩形 16"/>
          <p:cNvSpPr/>
          <p:nvPr/>
        </p:nvSpPr>
        <p:spPr>
          <a:xfrm>
            <a:off x="5434431" y="2554741"/>
            <a:ext cx="4151630" cy="581025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5" name="文本框 17"/>
          <p:cNvSpPr txBox="1"/>
          <p:nvPr/>
        </p:nvSpPr>
        <p:spPr>
          <a:xfrm>
            <a:off x="5689066" y="2618378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 smtClean="0"/>
              <a:t>管理</a:t>
            </a:r>
            <a:r>
              <a:rPr lang="zh-CN" altLang="en-US" sz="2400" dirty="0"/>
              <a:t>平台</a:t>
            </a:r>
          </a:p>
        </p:txBody>
      </p:sp>
      <p:sp>
        <p:nvSpPr>
          <p:cNvPr id="1048596" name="椭圆 18"/>
          <p:cNvSpPr/>
          <p:nvPr/>
        </p:nvSpPr>
        <p:spPr>
          <a:xfrm>
            <a:off x="4682518" y="2554741"/>
            <a:ext cx="596265" cy="596265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ln>
                <a:solidFill>
                  <a:srgbClr val="1064BA"/>
                </a:solidFill>
              </a:ln>
              <a:solidFill>
                <a:srgbClr val="1064B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48597" name="文本框 19"/>
          <p:cNvSpPr txBox="1"/>
          <p:nvPr/>
        </p:nvSpPr>
        <p:spPr>
          <a:xfrm>
            <a:off x="4702081" y="2583643"/>
            <a:ext cx="40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</a:p>
        </p:txBody>
      </p:sp>
      <p:sp>
        <p:nvSpPr>
          <p:cNvPr id="1048598" name="圆角矩形 20"/>
          <p:cNvSpPr/>
          <p:nvPr/>
        </p:nvSpPr>
        <p:spPr>
          <a:xfrm>
            <a:off x="5434431" y="3481789"/>
            <a:ext cx="4151630" cy="581025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9" name="文本框 22"/>
          <p:cNvSpPr txBox="1"/>
          <p:nvPr/>
        </p:nvSpPr>
        <p:spPr>
          <a:xfrm>
            <a:off x="5689066" y="3549043"/>
            <a:ext cx="321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服务互动平台</a:t>
            </a:r>
          </a:p>
        </p:txBody>
      </p:sp>
      <p:sp>
        <p:nvSpPr>
          <p:cNvPr id="1048600" name="椭圆 23"/>
          <p:cNvSpPr/>
          <p:nvPr/>
        </p:nvSpPr>
        <p:spPr>
          <a:xfrm>
            <a:off x="4682518" y="3474169"/>
            <a:ext cx="596265" cy="596265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ln>
                <a:solidFill>
                  <a:srgbClr val="1064BA"/>
                </a:solidFill>
              </a:ln>
              <a:solidFill>
                <a:srgbClr val="1064B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48601" name="文本框 24"/>
          <p:cNvSpPr txBox="1"/>
          <p:nvPr/>
        </p:nvSpPr>
        <p:spPr>
          <a:xfrm>
            <a:off x="4702081" y="3514323"/>
            <a:ext cx="40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</a:t>
            </a:r>
          </a:p>
        </p:txBody>
      </p:sp>
      <p:sp>
        <p:nvSpPr>
          <p:cNvPr id="1048602" name="圆角矩形 25"/>
          <p:cNvSpPr/>
          <p:nvPr/>
        </p:nvSpPr>
        <p:spPr>
          <a:xfrm>
            <a:off x="5434431" y="4420267"/>
            <a:ext cx="4151630" cy="581025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文本框 26"/>
          <p:cNvSpPr txBox="1"/>
          <p:nvPr/>
        </p:nvSpPr>
        <p:spPr>
          <a:xfrm>
            <a:off x="5689066" y="4478949"/>
            <a:ext cx="3542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数据资源中心</a:t>
            </a:r>
          </a:p>
        </p:txBody>
      </p:sp>
      <p:sp>
        <p:nvSpPr>
          <p:cNvPr id="1048604" name="椭圆 27"/>
          <p:cNvSpPr/>
          <p:nvPr/>
        </p:nvSpPr>
        <p:spPr>
          <a:xfrm>
            <a:off x="4682518" y="4412647"/>
            <a:ext cx="596265" cy="596265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ln>
                <a:solidFill>
                  <a:srgbClr val="1064BA"/>
                </a:solidFill>
              </a:ln>
              <a:solidFill>
                <a:srgbClr val="1064B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48605" name="文本框 28"/>
          <p:cNvSpPr txBox="1"/>
          <p:nvPr/>
        </p:nvSpPr>
        <p:spPr>
          <a:xfrm>
            <a:off x="4705945" y="4449169"/>
            <a:ext cx="40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四</a:t>
            </a:r>
          </a:p>
        </p:txBody>
      </p:sp>
      <p:sp>
        <p:nvSpPr>
          <p:cNvPr id="1048606" name="圆角矩形 29"/>
          <p:cNvSpPr/>
          <p:nvPr/>
        </p:nvSpPr>
        <p:spPr>
          <a:xfrm>
            <a:off x="5434431" y="5349220"/>
            <a:ext cx="4151630" cy="581025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文本框 30"/>
          <p:cNvSpPr txBox="1"/>
          <p:nvPr/>
        </p:nvSpPr>
        <p:spPr>
          <a:xfrm>
            <a:off x="5718250" y="5408899"/>
            <a:ext cx="283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</a:t>
            </a:r>
            <a:r>
              <a:rPr lang="zh-CN" altLang="en-US" sz="2400" dirty="0" smtClean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优势</a:t>
            </a:r>
            <a:endParaRPr lang="zh-CN" altLang="en-US" sz="2400" dirty="0">
              <a:solidFill>
                <a:srgbClr val="1064B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08" name="椭圆 31"/>
          <p:cNvSpPr/>
          <p:nvPr/>
        </p:nvSpPr>
        <p:spPr>
          <a:xfrm>
            <a:off x="4682518" y="5341600"/>
            <a:ext cx="596265" cy="596265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>
              <a:ln>
                <a:solidFill>
                  <a:srgbClr val="1064BA"/>
                </a:solidFill>
              </a:ln>
              <a:solidFill>
                <a:srgbClr val="1064BA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48609" name="文本框 33"/>
          <p:cNvSpPr txBox="1"/>
          <p:nvPr/>
        </p:nvSpPr>
        <p:spPr>
          <a:xfrm>
            <a:off x="4722050" y="5378122"/>
            <a:ext cx="40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五</a:t>
            </a:r>
          </a:p>
        </p:txBody>
      </p:sp>
      <p:sp>
        <p:nvSpPr>
          <p:cNvPr id="1048610" name="文本框 34"/>
          <p:cNvSpPr txBox="1"/>
          <p:nvPr/>
        </p:nvSpPr>
        <p:spPr>
          <a:xfrm>
            <a:off x="1491983" y="1603360"/>
            <a:ext cx="184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048611" name="文本框 35"/>
          <p:cNvSpPr txBox="1"/>
          <p:nvPr/>
        </p:nvSpPr>
        <p:spPr>
          <a:xfrm>
            <a:off x="1735823" y="2379565"/>
            <a:ext cx="135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pic>
        <p:nvPicPr>
          <p:cNvPr id="2097158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矩形 2"/>
          <p:cNvSpPr/>
          <p:nvPr/>
        </p:nvSpPr>
        <p:spPr>
          <a:xfrm>
            <a:off x="-8890" y="-63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2" name="圆角矩形 50"/>
          <p:cNvSpPr/>
          <p:nvPr/>
        </p:nvSpPr>
        <p:spPr>
          <a:xfrm>
            <a:off x="3947478" y="2484120"/>
            <a:ext cx="5516880" cy="1158240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23" name="文本框 21"/>
          <p:cNvSpPr txBox="1"/>
          <p:nvPr/>
        </p:nvSpPr>
        <p:spPr>
          <a:xfrm>
            <a:off x="4472056" y="2736244"/>
            <a:ext cx="446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服务互动平台</a:t>
            </a:r>
          </a:p>
        </p:txBody>
      </p:sp>
      <p:sp>
        <p:nvSpPr>
          <p:cNvPr id="1048924" name="椭圆 49"/>
          <p:cNvSpPr/>
          <p:nvPr/>
        </p:nvSpPr>
        <p:spPr>
          <a:xfrm>
            <a:off x="3057420" y="2476500"/>
            <a:ext cx="1188720" cy="1188720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1064BA"/>
                </a:solidFill>
              </a:ln>
              <a:solidFill>
                <a:srgbClr val="1064BA"/>
              </a:solidFill>
            </a:endParaRPr>
          </a:p>
        </p:txBody>
      </p:sp>
      <p:sp>
        <p:nvSpPr>
          <p:cNvPr id="1048925" name="圆角矩形 54"/>
          <p:cNvSpPr/>
          <p:nvPr/>
        </p:nvSpPr>
        <p:spPr>
          <a:xfrm>
            <a:off x="3606920" y="1749552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26" name="圆角矩形 55"/>
          <p:cNvSpPr/>
          <p:nvPr/>
        </p:nvSpPr>
        <p:spPr>
          <a:xfrm>
            <a:off x="8252383" y="4048104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27" name="文本框 56"/>
          <p:cNvSpPr txBox="1"/>
          <p:nvPr/>
        </p:nvSpPr>
        <p:spPr>
          <a:xfrm>
            <a:off x="3179975" y="2521878"/>
            <a:ext cx="943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dirty="0"/>
              <a:t>三</a:t>
            </a:r>
          </a:p>
        </p:txBody>
      </p:sp>
      <p:sp>
        <p:nvSpPr>
          <p:cNvPr id="1048928" name="任意多边形 1"/>
          <p:cNvSpPr/>
          <p:nvPr/>
        </p:nvSpPr>
        <p:spPr>
          <a:xfrm rot="16200000" flipV="1">
            <a:off x="-2626995" y="2617470"/>
            <a:ext cx="6805295" cy="1569085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9" name="任意多边形 32"/>
          <p:cNvSpPr/>
          <p:nvPr/>
        </p:nvSpPr>
        <p:spPr>
          <a:xfrm rot="2700000">
            <a:off x="11774170" y="2860040"/>
            <a:ext cx="851535" cy="85153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32350"/>
            <a:ext cx="12191999" cy="5931535"/>
          </a:xfrm>
          <a:prstGeom prst="rect">
            <a:avLst/>
          </a:prstGeom>
        </p:spPr>
      </p:pic>
      <p:cxnSp>
        <p:nvCxnSpPr>
          <p:cNvPr id="3145737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0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1" name="文本框 1"/>
          <p:cNvSpPr txBox="1"/>
          <p:nvPr/>
        </p:nvSpPr>
        <p:spPr>
          <a:xfrm>
            <a:off x="344805" y="329565"/>
            <a:ext cx="5136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面向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会员的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多元化服务组件</a:t>
            </a:r>
            <a:r>
              <a:rPr lang="zh-CN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932" name="矩形 7"/>
          <p:cNvSpPr/>
          <p:nvPr/>
        </p:nvSpPr>
        <p:spPr>
          <a:xfrm>
            <a:off x="739518" y="932350"/>
            <a:ext cx="11452482" cy="176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2" name="组合 2"/>
          <p:cNvGrpSpPr/>
          <p:nvPr/>
        </p:nvGrpSpPr>
        <p:grpSpPr>
          <a:xfrm>
            <a:off x="5154167" y="1409689"/>
            <a:ext cx="1883664" cy="419100"/>
            <a:chOff x="5154168" y="1520098"/>
            <a:chExt cx="1883664" cy="419100"/>
          </a:xfrm>
        </p:grpSpPr>
        <p:sp>
          <p:nvSpPr>
            <p:cNvPr id="1048933" name="object 73"/>
            <p:cNvSpPr/>
            <p:nvPr/>
          </p:nvSpPr>
          <p:spPr>
            <a:xfrm>
              <a:off x="5154168" y="1520098"/>
              <a:ext cx="1883664" cy="419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8934" name="object 74"/>
            <p:cNvSpPr txBox="1"/>
            <p:nvPr/>
          </p:nvSpPr>
          <p:spPr>
            <a:xfrm>
              <a:off x="5397245" y="1571152"/>
              <a:ext cx="13970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</a:rPr>
                <a:t>综合服务</a:t>
              </a:r>
              <a:endParaRPr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endParaRPr>
            </a:p>
          </p:txBody>
        </p:sp>
      </p:grpSp>
      <p:sp>
        <p:nvSpPr>
          <p:cNvPr id="1048935" name="object 13"/>
          <p:cNvSpPr txBox="1"/>
          <p:nvPr/>
        </p:nvSpPr>
        <p:spPr>
          <a:xfrm>
            <a:off x="5906139" y="2804946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商会</a:t>
            </a:r>
            <a:r>
              <a:rPr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缴费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36" name="object 14"/>
          <p:cNvSpPr txBox="1"/>
          <p:nvPr/>
        </p:nvSpPr>
        <p:spPr>
          <a:xfrm>
            <a:off x="5072467" y="2788182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产品发布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37" name="object 16"/>
          <p:cNvSpPr txBox="1"/>
          <p:nvPr/>
        </p:nvSpPr>
        <p:spPr>
          <a:xfrm>
            <a:off x="4142573" y="2788182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投诉建议</a:t>
            </a:r>
            <a:endParaRPr sz="120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38" name="object 20"/>
          <p:cNvSpPr/>
          <p:nvPr/>
        </p:nvSpPr>
        <p:spPr>
          <a:xfrm>
            <a:off x="2302996" y="2160549"/>
            <a:ext cx="534923" cy="53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39" name="object 21"/>
          <p:cNvSpPr txBox="1"/>
          <p:nvPr/>
        </p:nvSpPr>
        <p:spPr>
          <a:xfrm>
            <a:off x="2252501" y="2788182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商会</a:t>
            </a:r>
            <a:r>
              <a:rPr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通知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40" name="object 31"/>
          <p:cNvSpPr txBox="1"/>
          <p:nvPr/>
        </p:nvSpPr>
        <p:spPr>
          <a:xfrm>
            <a:off x="6866165" y="2764863"/>
            <a:ext cx="61415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交易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41" name="object 38"/>
          <p:cNvSpPr txBox="1"/>
          <p:nvPr/>
        </p:nvSpPr>
        <p:spPr>
          <a:xfrm>
            <a:off x="3160727" y="2763196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人才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42" name="object 47"/>
          <p:cNvSpPr/>
          <p:nvPr/>
        </p:nvSpPr>
        <p:spPr>
          <a:xfrm>
            <a:off x="3209013" y="2160549"/>
            <a:ext cx="553211" cy="553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43" name="object 61"/>
          <p:cNvSpPr/>
          <p:nvPr/>
        </p:nvSpPr>
        <p:spPr>
          <a:xfrm>
            <a:off x="5107773" y="2143785"/>
            <a:ext cx="554736" cy="553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44" name="object 63"/>
          <p:cNvSpPr/>
          <p:nvPr/>
        </p:nvSpPr>
        <p:spPr>
          <a:xfrm>
            <a:off x="5942333" y="2160549"/>
            <a:ext cx="554735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45" name="object 68"/>
          <p:cNvSpPr/>
          <p:nvPr/>
        </p:nvSpPr>
        <p:spPr>
          <a:xfrm>
            <a:off x="6869814" y="2170122"/>
            <a:ext cx="553212" cy="553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46" name="object 71"/>
          <p:cNvSpPr/>
          <p:nvPr/>
        </p:nvSpPr>
        <p:spPr>
          <a:xfrm>
            <a:off x="4181817" y="2143785"/>
            <a:ext cx="553211" cy="553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47" name="object 32"/>
          <p:cNvSpPr txBox="1"/>
          <p:nvPr/>
        </p:nvSpPr>
        <p:spPr>
          <a:xfrm>
            <a:off x="7805342" y="279712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促销</a:t>
            </a:r>
            <a:r>
              <a:rPr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优惠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48" name="object 70"/>
          <p:cNvSpPr/>
          <p:nvPr/>
        </p:nvSpPr>
        <p:spPr>
          <a:xfrm>
            <a:off x="7848036" y="2170122"/>
            <a:ext cx="553212" cy="5532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3" name="组合 36"/>
          <p:cNvGrpSpPr/>
          <p:nvPr/>
        </p:nvGrpSpPr>
        <p:grpSpPr>
          <a:xfrm>
            <a:off x="2218895" y="3522056"/>
            <a:ext cx="1883664" cy="419100"/>
            <a:chOff x="5154168" y="1520098"/>
            <a:chExt cx="1883664" cy="419100"/>
          </a:xfrm>
        </p:grpSpPr>
        <p:sp>
          <p:nvSpPr>
            <p:cNvPr id="1048949" name="object 73"/>
            <p:cNvSpPr/>
            <p:nvPr/>
          </p:nvSpPr>
          <p:spPr>
            <a:xfrm>
              <a:off x="5154168" y="1520098"/>
              <a:ext cx="1883664" cy="419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8950" name="object 74"/>
            <p:cNvSpPr txBox="1"/>
            <p:nvPr/>
          </p:nvSpPr>
          <p:spPr>
            <a:xfrm>
              <a:off x="5397245" y="1571152"/>
              <a:ext cx="13970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</a:rPr>
                <a:t>商会</a:t>
              </a:r>
              <a:r>
                <a:rPr lang="zh-CN" altLang="en-US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</a:rPr>
                <a:t>服务</a:t>
              </a:r>
              <a:endParaRPr sz="18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endParaRPr>
            </a:p>
          </p:txBody>
        </p:sp>
      </p:grpSp>
      <p:sp>
        <p:nvSpPr>
          <p:cNvPr id="1048951" name="object 5"/>
          <p:cNvSpPr txBox="1"/>
          <p:nvPr/>
        </p:nvSpPr>
        <p:spPr>
          <a:xfrm>
            <a:off x="1538756" y="4887724"/>
            <a:ext cx="78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证照</a:t>
            </a:r>
            <a:r>
              <a:rPr sz="1200" dirty="0" err="1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办理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2" name="object 6"/>
          <p:cNvSpPr txBox="1"/>
          <p:nvPr/>
        </p:nvSpPr>
        <p:spPr>
          <a:xfrm>
            <a:off x="2808806" y="4887724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企业征信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3" name="object 7"/>
          <p:cNvSpPr txBox="1"/>
          <p:nvPr/>
        </p:nvSpPr>
        <p:spPr>
          <a:xfrm>
            <a:off x="1614041" y="5937429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政策申请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4" name="object 8"/>
          <p:cNvSpPr txBox="1"/>
          <p:nvPr/>
        </p:nvSpPr>
        <p:spPr>
          <a:xfrm>
            <a:off x="2686633" y="5937429"/>
            <a:ext cx="787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公积金查询</a:t>
            </a:r>
            <a:endParaRPr sz="120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5" name="object 9"/>
          <p:cNvSpPr txBox="1"/>
          <p:nvPr/>
        </p:nvSpPr>
        <p:spPr>
          <a:xfrm>
            <a:off x="4003114" y="4887724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关联人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6" name="object 10"/>
          <p:cNvSpPr txBox="1"/>
          <p:nvPr/>
        </p:nvSpPr>
        <p:spPr>
          <a:xfrm>
            <a:off x="4000575" y="5937429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spc="-5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民意调查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57" name="object 41"/>
          <p:cNvSpPr/>
          <p:nvPr/>
        </p:nvSpPr>
        <p:spPr>
          <a:xfrm>
            <a:off x="2847161" y="5257928"/>
            <a:ext cx="554736" cy="5547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58" name="object 42"/>
          <p:cNvSpPr/>
          <p:nvPr/>
        </p:nvSpPr>
        <p:spPr>
          <a:xfrm>
            <a:off x="1655393" y="5257928"/>
            <a:ext cx="553212" cy="5547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59" name="object 43"/>
          <p:cNvSpPr/>
          <p:nvPr/>
        </p:nvSpPr>
        <p:spPr>
          <a:xfrm>
            <a:off x="1655393" y="4204845"/>
            <a:ext cx="554736" cy="553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60" name="object 44"/>
          <p:cNvSpPr/>
          <p:nvPr/>
        </p:nvSpPr>
        <p:spPr>
          <a:xfrm>
            <a:off x="4043501" y="4204845"/>
            <a:ext cx="554736" cy="5532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61" name="object 45"/>
          <p:cNvSpPr/>
          <p:nvPr/>
        </p:nvSpPr>
        <p:spPr>
          <a:xfrm>
            <a:off x="2850209" y="4204845"/>
            <a:ext cx="553212" cy="5532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62" name="object 69"/>
          <p:cNvSpPr/>
          <p:nvPr/>
        </p:nvSpPr>
        <p:spPr>
          <a:xfrm>
            <a:off x="4040452" y="5257928"/>
            <a:ext cx="554736" cy="5547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4" name="组合 51"/>
          <p:cNvGrpSpPr/>
          <p:nvPr/>
        </p:nvGrpSpPr>
        <p:grpSpPr>
          <a:xfrm>
            <a:off x="7387872" y="3537766"/>
            <a:ext cx="1883664" cy="419100"/>
            <a:chOff x="5154168" y="1520098"/>
            <a:chExt cx="1883664" cy="419100"/>
          </a:xfrm>
        </p:grpSpPr>
        <p:sp>
          <p:nvSpPr>
            <p:cNvPr id="1048963" name="object 73"/>
            <p:cNvSpPr/>
            <p:nvPr/>
          </p:nvSpPr>
          <p:spPr>
            <a:xfrm>
              <a:off x="5154168" y="1520098"/>
              <a:ext cx="1883664" cy="419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8964" name="object 74"/>
            <p:cNvSpPr txBox="1"/>
            <p:nvPr/>
          </p:nvSpPr>
          <p:spPr>
            <a:xfrm>
              <a:off x="5397245" y="1571152"/>
              <a:ext cx="13970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zh-CN"/>
              </a:defPPr>
              <a:lvl1pPr marL="12700" algn="ctr">
                <a:spcBef>
                  <a:spcPts val="100"/>
                </a:spcBef>
                <a:defRPr b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</a:defRPr>
              </a:lvl1pPr>
            </a:lstStyle>
            <a:p>
              <a:r>
                <a:rPr lang="zh-CN" altLang="en-US" dirty="0"/>
                <a:t>企业</a:t>
              </a:r>
              <a:r>
                <a:rPr lang="zh-CN" altLang="en-US" dirty="0" smtClean="0"/>
                <a:t>服务</a:t>
              </a:r>
              <a:endParaRPr dirty="0"/>
            </a:p>
          </p:txBody>
        </p:sp>
      </p:grpSp>
      <p:sp>
        <p:nvSpPr>
          <p:cNvPr id="1048965" name="object 19"/>
          <p:cNvSpPr txBox="1"/>
          <p:nvPr/>
        </p:nvSpPr>
        <p:spPr>
          <a:xfrm>
            <a:off x="8804610" y="2793205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议事决策</a:t>
            </a:r>
            <a:endParaRPr dirty="0"/>
          </a:p>
        </p:txBody>
      </p:sp>
      <p:sp>
        <p:nvSpPr>
          <p:cNvPr id="1048966" name="object 67"/>
          <p:cNvSpPr/>
          <p:nvPr/>
        </p:nvSpPr>
        <p:spPr>
          <a:xfrm>
            <a:off x="8844743" y="2148808"/>
            <a:ext cx="553212" cy="5532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67" name="object 11"/>
          <p:cNvSpPr txBox="1"/>
          <p:nvPr/>
        </p:nvSpPr>
        <p:spPr>
          <a:xfrm>
            <a:off x="6872506" y="475745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智能</a:t>
            </a:r>
            <a:r>
              <a:rPr lang="zh-CN" altLang="en-US" dirty="0" smtClean="0"/>
              <a:t>办公</a:t>
            </a:r>
            <a:endParaRPr dirty="0"/>
          </a:p>
        </p:txBody>
      </p:sp>
      <p:sp>
        <p:nvSpPr>
          <p:cNvPr id="1048968" name="object 12"/>
          <p:cNvSpPr txBox="1"/>
          <p:nvPr/>
        </p:nvSpPr>
        <p:spPr>
          <a:xfrm>
            <a:off x="8073926" y="475745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 smtClean="0"/>
              <a:t>企业培训</a:t>
            </a:r>
            <a:endParaRPr dirty="0"/>
          </a:p>
        </p:txBody>
      </p:sp>
      <p:sp>
        <p:nvSpPr>
          <p:cNvPr id="1048969" name="object 62"/>
          <p:cNvSpPr/>
          <p:nvPr/>
        </p:nvSpPr>
        <p:spPr>
          <a:xfrm>
            <a:off x="8107709" y="4113054"/>
            <a:ext cx="554736" cy="5532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0" name="object 65"/>
          <p:cNvSpPr/>
          <p:nvPr/>
        </p:nvSpPr>
        <p:spPr>
          <a:xfrm>
            <a:off x="6905272" y="4113054"/>
            <a:ext cx="553212" cy="5532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1" name="object 17"/>
          <p:cNvSpPr txBox="1"/>
          <p:nvPr/>
        </p:nvSpPr>
        <p:spPr>
          <a:xfrm>
            <a:off x="6833538" y="5845818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 smtClean="0"/>
              <a:t>企业差旅</a:t>
            </a:r>
            <a:endParaRPr dirty="0"/>
          </a:p>
        </p:txBody>
      </p:sp>
      <p:sp>
        <p:nvSpPr>
          <p:cNvPr id="1048972" name="object 66"/>
          <p:cNvSpPr/>
          <p:nvPr/>
        </p:nvSpPr>
        <p:spPr>
          <a:xfrm>
            <a:off x="6834661" y="5222305"/>
            <a:ext cx="553211" cy="5532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3" name="object 25"/>
          <p:cNvSpPr txBox="1"/>
          <p:nvPr/>
        </p:nvSpPr>
        <p:spPr>
          <a:xfrm>
            <a:off x="9245441" y="475745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法律援助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74" name="object 54"/>
          <p:cNvSpPr/>
          <p:nvPr/>
        </p:nvSpPr>
        <p:spPr>
          <a:xfrm>
            <a:off x="9286335" y="4125664"/>
            <a:ext cx="553212" cy="5532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5" name="object 18"/>
          <p:cNvSpPr txBox="1"/>
          <p:nvPr/>
        </p:nvSpPr>
        <p:spPr>
          <a:xfrm>
            <a:off x="7993186" y="5838684"/>
            <a:ext cx="84120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pPr algn="ctr"/>
            <a:r>
              <a:rPr lang="zh-CN" altLang="en-US" dirty="0" smtClean="0"/>
              <a:t>企业采购</a:t>
            </a:r>
            <a:endParaRPr dirty="0"/>
          </a:p>
        </p:txBody>
      </p:sp>
      <p:sp>
        <p:nvSpPr>
          <p:cNvPr id="1048976" name="object 64"/>
          <p:cNvSpPr/>
          <p:nvPr/>
        </p:nvSpPr>
        <p:spPr>
          <a:xfrm>
            <a:off x="8104712" y="5194400"/>
            <a:ext cx="554736" cy="5532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7" name="object 28"/>
          <p:cNvSpPr txBox="1"/>
          <p:nvPr/>
        </p:nvSpPr>
        <p:spPr>
          <a:xfrm>
            <a:off x="9220072" y="5856443"/>
            <a:ext cx="78961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spcBef>
                <a:spcPts val="100"/>
              </a:spcBef>
              <a:defRPr sz="120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defRPr>
            </a:lvl1pPr>
          </a:lstStyle>
          <a:p>
            <a:pPr algn="ctr"/>
            <a:r>
              <a:rPr lang="zh-CN" altLang="en-US" dirty="0" smtClean="0"/>
              <a:t>企业团建</a:t>
            </a:r>
            <a:endParaRPr dirty="0"/>
          </a:p>
        </p:txBody>
      </p:sp>
      <p:sp>
        <p:nvSpPr>
          <p:cNvPr id="1048978" name="object 53"/>
          <p:cNvSpPr/>
          <p:nvPr/>
        </p:nvSpPr>
        <p:spPr>
          <a:xfrm>
            <a:off x="9293739" y="5192877"/>
            <a:ext cx="553211" cy="5547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979" name="object 26"/>
          <p:cNvSpPr txBox="1"/>
          <p:nvPr/>
        </p:nvSpPr>
        <p:spPr>
          <a:xfrm>
            <a:off x="9764635" y="282895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融资担保</a:t>
            </a:r>
            <a:endParaRPr sz="12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sp>
        <p:nvSpPr>
          <p:cNvPr id="1048980" name="object 55"/>
          <p:cNvSpPr/>
          <p:nvPr/>
        </p:nvSpPr>
        <p:spPr>
          <a:xfrm>
            <a:off x="9803878" y="2146072"/>
            <a:ext cx="554735" cy="5532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 advClick="0" advTm="3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图片 1"/>
          <p:cNvPicPr>
            <a:picLocks noChangeAspect="1"/>
          </p:cNvPicPr>
          <p:nvPr/>
        </p:nvPicPr>
        <p:blipFill rotWithShape="1">
          <a:blip r:embed="rId2"/>
          <a:srcRect t="4408"/>
          <a:stretch>
            <a:fillRect/>
          </a:stretch>
        </p:blipFill>
        <p:spPr>
          <a:xfrm>
            <a:off x="1480630" y="729573"/>
            <a:ext cx="2658462" cy="5506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97255" name="图片 2"/>
          <p:cNvPicPr>
            <a:picLocks noChangeAspect="1"/>
          </p:cNvPicPr>
          <p:nvPr/>
        </p:nvPicPr>
        <p:blipFill rotWithShape="1">
          <a:blip r:embed="rId3"/>
          <a:srcRect t="4408"/>
          <a:stretch>
            <a:fillRect/>
          </a:stretch>
        </p:blipFill>
        <p:spPr>
          <a:xfrm>
            <a:off x="4999776" y="729573"/>
            <a:ext cx="2658462" cy="5506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97256" name="图片 3"/>
          <p:cNvPicPr>
            <a:picLocks noChangeAspect="1"/>
          </p:cNvPicPr>
          <p:nvPr/>
        </p:nvPicPr>
        <p:blipFill rotWithShape="1">
          <a:blip r:embed="rId4"/>
          <a:srcRect t="4239"/>
          <a:stretch>
            <a:fillRect/>
          </a:stretch>
        </p:blipFill>
        <p:spPr>
          <a:xfrm>
            <a:off x="8591199" y="719847"/>
            <a:ext cx="2658462" cy="55158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48981" name="矩形 4"/>
          <p:cNvSpPr/>
          <p:nvPr/>
        </p:nvSpPr>
        <p:spPr>
          <a:xfrm>
            <a:off x="2072354" y="6331888"/>
            <a:ext cx="1303004" cy="425800"/>
          </a:xfrm>
          <a:prstGeom prst="rect">
            <a:avLst/>
          </a:prstGeom>
        </p:spPr>
        <p:txBody>
          <a:bodyPr wrap="none" lIns="86401" tIns="43201" rIns="86401" bIns="43201">
            <a:spAutoFit/>
          </a:bodyPr>
          <a:lstStyle/>
          <a:p>
            <a:r>
              <a:rPr lang="zh-CN" sz="2200" b="1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服务商城</a:t>
            </a:r>
          </a:p>
        </p:txBody>
      </p:sp>
      <p:sp>
        <p:nvSpPr>
          <p:cNvPr id="1048982" name="矩形 5"/>
          <p:cNvSpPr/>
          <p:nvPr/>
        </p:nvSpPr>
        <p:spPr>
          <a:xfrm>
            <a:off x="5683599" y="6331888"/>
            <a:ext cx="1303004" cy="425800"/>
          </a:xfrm>
          <a:prstGeom prst="rect">
            <a:avLst/>
          </a:prstGeom>
        </p:spPr>
        <p:txBody>
          <a:bodyPr wrap="none" lIns="86401" tIns="43201" rIns="86401" bIns="43201">
            <a:spAutoFit/>
          </a:bodyPr>
          <a:lstStyle/>
          <a:p>
            <a:r>
              <a:rPr lang="zh-CN" sz="2200" b="1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内容承载</a:t>
            </a:r>
          </a:p>
        </p:txBody>
      </p:sp>
      <p:sp>
        <p:nvSpPr>
          <p:cNvPr id="1048983" name="矩形 6"/>
          <p:cNvSpPr/>
          <p:nvPr/>
        </p:nvSpPr>
        <p:spPr>
          <a:xfrm>
            <a:off x="9275159" y="6331888"/>
            <a:ext cx="1303004" cy="425800"/>
          </a:xfrm>
          <a:prstGeom prst="rect">
            <a:avLst/>
          </a:prstGeom>
        </p:spPr>
        <p:txBody>
          <a:bodyPr wrap="none" lIns="86401" tIns="43201" rIns="86401" bIns="43201">
            <a:spAutoFit/>
          </a:bodyPr>
          <a:lstStyle/>
          <a:p>
            <a:r>
              <a:rPr lang="zh-CN" sz="2200" b="1" dirty="0">
                <a:solidFill>
                  <a:srgbClr val="106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需求发布</a:t>
            </a:r>
          </a:p>
        </p:txBody>
      </p:sp>
      <p:sp>
        <p:nvSpPr>
          <p:cNvPr id="1048984" name="矩形 7"/>
          <p:cNvSpPr/>
          <p:nvPr/>
        </p:nvSpPr>
        <p:spPr>
          <a:xfrm>
            <a:off x="351773" y="127472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lang="en-US" altLang="zh-CN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矩形 4"/>
          <p:cNvSpPr/>
          <p:nvPr/>
        </p:nvSpPr>
        <p:spPr>
          <a:xfrm>
            <a:off x="390684" y="322025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lang="en-US" altLang="zh-CN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7" y="914400"/>
            <a:ext cx="3160720" cy="5621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29" y="914400"/>
            <a:ext cx="3160720" cy="5621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63" y="914400"/>
            <a:ext cx="3160720" cy="5621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矩形 2"/>
          <p:cNvSpPr/>
          <p:nvPr/>
        </p:nvSpPr>
        <p:spPr>
          <a:xfrm>
            <a:off x="-8890" y="-63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87" name="圆角矩形 50"/>
          <p:cNvSpPr/>
          <p:nvPr/>
        </p:nvSpPr>
        <p:spPr>
          <a:xfrm>
            <a:off x="3947478" y="2484120"/>
            <a:ext cx="5516880" cy="1158240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88" name="文本框 21"/>
          <p:cNvSpPr txBox="1"/>
          <p:nvPr/>
        </p:nvSpPr>
        <p:spPr>
          <a:xfrm>
            <a:off x="4311542" y="2738167"/>
            <a:ext cx="481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数据资源中心</a:t>
            </a:r>
          </a:p>
        </p:txBody>
      </p:sp>
      <p:sp>
        <p:nvSpPr>
          <p:cNvPr id="1048989" name="椭圆 49"/>
          <p:cNvSpPr/>
          <p:nvPr/>
        </p:nvSpPr>
        <p:spPr>
          <a:xfrm>
            <a:off x="3057420" y="2476500"/>
            <a:ext cx="1188720" cy="1188720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1064BA"/>
                </a:solidFill>
              </a:ln>
              <a:solidFill>
                <a:srgbClr val="1064BA"/>
              </a:solidFill>
            </a:endParaRPr>
          </a:p>
        </p:txBody>
      </p:sp>
      <p:sp>
        <p:nvSpPr>
          <p:cNvPr id="1048990" name="圆角矩形 54"/>
          <p:cNvSpPr/>
          <p:nvPr/>
        </p:nvSpPr>
        <p:spPr>
          <a:xfrm>
            <a:off x="3606920" y="1749552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91" name="圆角矩形 55"/>
          <p:cNvSpPr/>
          <p:nvPr/>
        </p:nvSpPr>
        <p:spPr>
          <a:xfrm>
            <a:off x="8252383" y="4048104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992" name="文本框 56"/>
          <p:cNvSpPr txBox="1"/>
          <p:nvPr/>
        </p:nvSpPr>
        <p:spPr>
          <a:xfrm>
            <a:off x="3179975" y="2507335"/>
            <a:ext cx="943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dirty="0"/>
              <a:t>四</a:t>
            </a:r>
          </a:p>
        </p:txBody>
      </p:sp>
      <p:sp>
        <p:nvSpPr>
          <p:cNvPr id="1048993" name="任意多边形 1"/>
          <p:cNvSpPr/>
          <p:nvPr/>
        </p:nvSpPr>
        <p:spPr>
          <a:xfrm rot="16200000" flipV="1">
            <a:off x="-2626995" y="2617470"/>
            <a:ext cx="6805295" cy="1569085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4" name="任意多边形 32"/>
          <p:cNvSpPr/>
          <p:nvPr/>
        </p:nvSpPr>
        <p:spPr>
          <a:xfrm rot="2700000">
            <a:off x="11774170" y="2860040"/>
            <a:ext cx="851535" cy="85153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封面_画板-2.png" descr="封面_画板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368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38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95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96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数据交互架构</a:t>
            </a:r>
          </a:p>
        </p:txBody>
      </p:sp>
      <p:sp>
        <p:nvSpPr>
          <p:cNvPr id="1048997" name="圆角矩形 4"/>
          <p:cNvSpPr/>
          <p:nvPr/>
        </p:nvSpPr>
        <p:spPr>
          <a:xfrm>
            <a:off x="412115" y="3615644"/>
            <a:ext cx="7296923" cy="90494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数据资源中心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</a:t>
            </a:r>
            <a:r>
              <a:rPr kumimoji="1" lang="zh-CN" altLang="en-US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998" name="上箭头 6"/>
          <p:cNvSpPr/>
          <p:nvPr/>
        </p:nvSpPr>
        <p:spPr>
          <a:xfrm>
            <a:off x="1495266" y="2819931"/>
            <a:ext cx="1197360" cy="698269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支撑</a:t>
            </a:r>
          </a:p>
        </p:txBody>
      </p:sp>
      <p:sp>
        <p:nvSpPr>
          <p:cNvPr id="1048999" name="上箭头 9"/>
          <p:cNvSpPr/>
          <p:nvPr/>
        </p:nvSpPr>
        <p:spPr>
          <a:xfrm>
            <a:off x="5103427" y="2778328"/>
            <a:ext cx="1197360" cy="698269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支撑</a:t>
            </a:r>
          </a:p>
        </p:txBody>
      </p:sp>
      <p:sp>
        <p:nvSpPr>
          <p:cNvPr id="1049000" name="圆角矩形 10"/>
          <p:cNvSpPr/>
          <p:nvPr/>
        </p:nvSpPr>
        <p:spPr>
          <a:xfrm>
            <a:off x="412115" y="1806893"/>
            <a:ext cx="3363662" cy="874184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24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业务管理平台 </a:t>
            </a:r>
            <a:endParaRPr lang="zh-CN" altLang="en-US" sz="2400" kern="0" dirty="0">
              <a:solidFill>
                <a:srgbClr val="3483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01" name="圆角矩形 11"/>
          <p:cNvSpPr/>
          <p:nvPr/>
        </p:nvSpPr>
        <p:spPr>
          <a:xfrm>
            <a:off x="4178531" y="1783796"/>
            <a:ext cx="3363662" cy="874184"/>
          </a:xfrm>
          <a:prstGeom prst="roundRect">
            <a:avLst/>
          </a:prstGeom>
          <a:solidFill>
            <a:srgbClr val="34833F">
              <a:lumMod val="20000"/>
              <a:lumOff val="80000"/>
            </a:srgbClr>
          </a:solidFill>
          <a:ln w="12700" cap="flat" cmpd="sng" algn="ctr">
            <a:solidFill>
              <a:srgbClr val="34833F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24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4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zh-CN" altLang="zh-CN" sz="2400" kern="0" dirty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1049002" name="矩形 12"/>
          <p:cNvSpPr/>
          <p:nvPr/>
        </p:nvSpPr>
        <p:spPr>
          <a:xfrm>
            <a:off x="9635630" y="2037044"/>
            <a:ext cx="629777" cy="411524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49003" name="文本框 13"/>
          <p:cNvSpPr txBox="1"/>
          <p:nvPr/>
        </p:nvSpPr>
        <p:spPr>
          <a:xfrm>
            <a:off x="9771007" y="3397340"/>
            <a:ext cx="321076" cy="116955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zh-CN" sz="1400" kern="100" dirty="0" smtClean="0">
                <a:ea typeface="仿宋_GB2312"/>
                <a:cs typeface="仿宋_GB2312"/>
              </a:rPr>
              <a:t>大</a:t>
            </a:r>
            <a:r>
              <a:rPr lang="zh-CN" altLang="zh-CN" sz="1400" kern="100" dirty="0">
                <a:ea typeface="仿宋_GB2312"/>
                <a:cs typeface="仿宋_GB2312"/>
              </a:rPr>
              <a:t>数据中心</a:t>
            </a:r>
            <a:endParaRPr kumimoji="1" lang="zh-CN" altLang="en-US" sz="1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49004" name="圆角矩形 14"/>
          <p:cNvSpPr/>
          <p:nvPr/>
        </p:nvSpPr>
        <p:spPr>
          <a:xfrm>
            <a:off x="10690765" y="2026536"/>
            <a:ext cx="1089120" cy="501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企业法人</a:t>
            </a:r>
            <a:r>
              <a:rPr kumimoji="1"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9005" name="圆角矩形 15"/>
          <p:cNvSpPr/>
          <p:nvPr/>
        </p:nvSpPr>
        <p:spPr>
          <a:xfrm>
            <a:off x="10690765" y="2932772"/>
            <a:ext cx="1089120" cy="501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税务相关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049006" name="圆角矩形 16"/>
          <p:cNvSpPr/>
          <p:nvPr/>
        </p:nvSpPr>
        <p:spPr>
          <a:xfrm>
            <a:off x="10690765" y="3839008"/>
            <a:ext cx="1089120" cy="501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工商</a:t>
            </a:r>
            <a:r>
              <a:rPr kumimoji="1"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049007" name="圆角矩形 17"/>
          <p:cNvSpPr/>
          <p:nvPr/>
        </p:nvSpPr>
        <p:spPr>
          <a:xfrm>
            <a:off x="10700128" y="4745244"/>
            <a:ext cx="1089120" cy="501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社保</a:t>
            </a:r>
            <a:r>
              <a:rPr kumimoji="1"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049008" name="圆角矩形 18"/>
          <p:cNvSpPr/>
          <p:nvPr/>
        </p:nvSpPr>
        <p:spPr>
          <a:xfrm>
            <a:off x="10690765" y="5651480"/>
            <a:ext cx="1089120" cy="50166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r>
              <a:rPr kumimoji="1" lang="zh-CN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sp>
        <p:nvSpPr>
          <p:cNvPr id="1049009" name="左右箭头 19"/>
          <p:cNvSpPr/>
          <p:nvPr/>
        </p:nvSpPr>
        <p:spPr>
          <a:xfrm>
            <a:off x="10259585" y="2135246"/>
            <a:ext cx="431180" cy="2147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49010" name="左右箭头 20"/>
          <p:cNvSpPr/>
          <p:nvPr/>
        </p:nvSpPr>
        <p:spPr>
          <a:xfrm>
            <a:off x="10226347" y="3102886"/>
            <a:ext cx="431180" cy="2147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49011" name="左右箭头 21"/>
          <p:cNvSpPr/>
          <p:nvPr/>
        </p:nvSpPr>
        <p:spPr>
          <a:xfrm>
            <a:off x="10244415" y="3998484"/>
            <a:ext cx="431180" cy="2147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49012" name="左右箭头 22"/>
          <p:cNvSpPr/>
          <p:nvPr/>
        </p:nvSpPr>
        <p:spPr>
          <a:xfrm>
            <a:off x="10226347" y="4903752"/>
            <a:ext cx="431180" cy="2147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49013" name="左右箭头 23"/>
          <p:cNvSpPr/>
          <p:nvPr/>
        </p:nvSpPr>
        <p:spPr>
          <a:xfrm>
            <a:off x="10226347" y="5809020"/>
            <a:ext cx="431180" cy="2147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049014" name="左箭头 7"/>
          <p:cNvSpPr/>
          <p:nvPr/>
        </p:nvSpPr>
        <p:spPr>
          <a:xfrm>
            <a:off x="7976974" y="3369908"/>
            <a:ext cx="1298834" cy="71336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数据获取</a:t>
            </a:r>
          </a:p>
        </p:txBody>
      </p:sp>
      <p:sp>
        <p:nvSpPr>
          <p:cNvPr id="1049015" name="圆角矩形 25"/>
          <p:cNvSpPr/>
          <p:nvPr/>
        </p:nvSpPr>
        <p:spPr>
          <a:xfrm>
            <a:off x="1495266" y="5465218"/>
            <a:ext cx="4837905" cy="8741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 smtClean="0">
                <a:solidFill>
                  <a:srgbClr val="3483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商会</a:t>
            </a:r>
            <a:endParaRPr lang="zh-CN" altLang="en-US" sz="2400" kern="0" dirty="0">
              <a:solidFill>
                <a:srgbClr val="3483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016" name="下箭头 8"/>
          <p:cNvSpPr/>
          <p:nvPr/>
        </p:nvSpPr>
        <p:spPr>
          <a:xfrm>
            <a:off x="2819337" y="4867701"/>
            <a:ext cx="2590911" cy="50166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数据下沉</a:t>
            </a:r>
          </a:p>
        </p:txBody>
      </p:sp>
      <p:sp>
        <p:nvSpPr>
          <p:cNvPr id="1049017" name="右箭头 24"/>
          <p:cNvSpPr/>
          <p:nvPr/>
        </p:nvSpPr>
        <p:spPr>
          <a:xfrm>
            <a:off x="7989369" y="4388390"/>
            <a:ext cx="1409557" cy="84877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补充更新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9" name="直线连接符 332"/>
          <p:cNvCxnSpPr>
            <a:cxnSpLocks/>
          </p:cNvCxnSpPr>
          <p:nvPr/>
        </p:nvCxnSpPr>
        <p:spPr>
          <a:xfrm>
            <a:off x="2825382" y="2410731"/>
            <a:ext cx="7759064" cy="48832"/>
          </a:xfrm>
          <a:prstGeom prst="line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0" name="直线连接符 16"/>
          <p:cNvCxnSpPr>
            <a:cxnSpLocks/>
          </p:cNvCxnSpPr>
          <p:nvPr/>
        </p:nvCxnSpPr>
        <p:spPr>
          <a:xfrm>
            <a:off x="2760054" y="5035321"/>
            <a:ext cx="7759064" cy="48832"/>
          </a:xfrm>
          <a:prstGeom prst="line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9020" name="TextBox 56"/>
          <p:cNvSpPr txBox="1"/>
          <p:nvPr/>
        </p:nvSpPr>
        <p:spPr>
          <a:xfrm>
            <a:off x="2841206" y="1652645"/>
            <a:ext cx="122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全景洞察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21" name="TextBox 57"/>
          <p:cNvSpPr txBox="1"/>
          <p:nvPr/>
        </p:nvSpPr>
        <p:spPr>
          <a:xfrm>
            <a:off x="4422675" y="1652645"/>
            <a:ext cx="141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企业画像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22" name="TextBox 58"/>
          <p:cNvSpPr txBox="1"/>
          <p:nvPr/>
        </p:nvSpPr>
        <p:spPr>
          <a:xfrm>
            <a:off x="6073344" y="1652645"/>
            <a:ext cx="141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风控雷达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23" name="TextBox 59"/>
          <p:cNvSpPr txBox="1"/>
          <p:nvPr/>
        </p:nvSpPr>
        <p:spPr>
          <a:xfrm>
            <a:off x="7605898" y="1652645"/>
            <a:ext cx="172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招商雷达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grpSp>
        <p:nvGrpSpPr>
          <p:cNvPr id="122" name="组 13"/>
          <p:cNvGrpSpPr/>
          <p:nvPr/>
        </p:nvGrpSpPr>
        <p:grpSpPr>
          <a:xfrm>
            <a:off x="538006" y="1893275"/>
            <a:ext cx="2303200" cy="954600"/>
            <a:chOff x="5191884" y="3776718"/>
            <a:chExt cx="3864649" cy="2075663"/>
          </a:xfrm>
        </p:grpSpPr>
        <p:grpSp>
          <p:nvGrpSpPr>
            <p:cNvPr id="123" name="组 106"/>
            <p:cNvGrpSpPr/>
            <p:nvPr/>
          </p:nvGrpSpPr>
          <p:grpSpPr>
            <a:xfrm>
              <a:off x="5191884" y="3776718"/>
              <a:ext cx="1998612" cy="2075663"/>
              <a:chOff x="8574056" y="2337807"/>
              <a:chExt cx="617415" cy="641218"/>
            </a:xfrm>
          </p:grpSpPr>
          <p:sp>
            <p:nvSpPr>
              <p:cNvPr id="1049024" name="Freeform 241"/>
              <p:cNvSpPr/>
              <p:nvPr/>
            </p:nvSpPr>
            <p:spPr bwMode="auto">
              <a:xfrm>
                <a:off x="8574056" y="2927814"/>
                <a:ext cx="617415" cy="51211"/>
              </a:xfrm>
              <a:custGeom>
                <a:avLst/>
                <a:gdLst>
                  <a:gd name="T0" fmla="*/ 348 w 362"/>
                  <a:gd name="T1" fmla="*/ 0 h 30"/>
                  <a:gd name="T2" fmla="*/ 244 w 362"/>
                  <a:gd name="T3" fmla="*/ 0 h 30"/>
                  <a:gd name="T4" fmla="*/ 129 w 362"/>
                  <a:gd name="T5" fmla="*/ 0 h 30"/>
                  <a:gd name="T6" fmla="*/ 14 w 362"/>
                  <a:gd name="T7" fmla="*/ 0 h 30"/>
                  <a:gd name="T8" fmla="*/ 4 w 362"/>
                  <a:gd name="T9" fmla="*/ 5 h 30"/>
                  <a:gd name="T10" fmla="*/ 0 w 362"/>
                  <a:gd name="T11" fmla="*/ 15 h 30"/>
                  <a:gd name="T12" fmla="*/ 14 w 362"/>
                  <a:gd name="T13" fmla="*/ 30 h 30"/>
                  <a:gd name="T14" fmla="*/ 129 w 362"/>
                  <a:gd name="T15" fmla="*/ 30 h 30"/>
                  <a:gd name="T16" fmla="*/ 244 w 362"/>
                  <a:gd name="T17" fmla="*/ 30 h 30"/>
                  <a:gd name="T18" fmla="*/ 348 w 362"/>
                  <a:gd name="T19" fmla="*/ 30 h 30"/>
                  <a:gd name="T20" fmla="*/ 362 w 362"/>
                  <a:gd name="T21" fmla="*/ 15 h 30"/>
                  <a:gd name="T22" fmla="*/ 348 w 362"/>
                  <a:gd name="T2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2" h="30">
                    <a:moveTo>
                      <a:pt x="348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7"/>
                      <a:pt x="0" y="11"/>
                      <a:pt x="0" y="15"/>
                    </a:cubicBezTo>
                    <a:cubicBezTo>
                      <a:pt x="0" y="23"/>
                      <a:pt x="6" y="30"/>
                      <a:pt x="14" y="30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244" y="30"/>
                      <a:pt x="244" y="30"/>
                      <a:pt x="244" y="30"/>
                    </a:cubicBezTo>
                    <a:cubicBezTo>
                      <a:pt x="348" y="30"/>
                      <a:pt x="348" y="30"/>
                      <a:pt x="348" y="30"/>
                    </a:cubicBezTo>
                    <a:cubicBezTo>
                      <a:pt x="356" y="30"/>
                      <a:pt x="362" y="23"/>
                      <a:pt x="362" y="15"/>
                    </a:cubicBezTo>
                    <a:cubicBezTo>
                      <a:pt x="362" y="7"/>
                      <a:pt x="356" y="0"/>
                      <a:pt x="348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25" name="Freeform 242"/>
              <p:cNvSpPr/>
              <p:nvPr/>
            </p:nvSpPr>
            <p:spPr bwMode="auto">
              <a:xfrm>
                <a:off x="8637528" y="2456819"/>
                <a:ext cx="496240" cy="31015"/>
              </a:xfrm>
              <a:custGeom>
                <a:avLst/>
                <a:gdLst>
                  <a:gd name="T0" fmla="*/ 9 w 291"/>
                  <a:gd name="T1" fmla="*/ 18 h 18"/>
                  <a:gd name="T2" fmla="*/ 100 w 291"/>
                  <a:gd name="T3" fmla="*/ 18 h 18"/>
                  <a:gd name="T4" fmla="*/ 269 w 291"/>
                  <a:gd name="T5" fmla="*/ 18 h 18"/>
                  <a:gd name="T6" fmla="*/ 282 w 291"/>
                  <a:gd name="T7" fmla="*/ 18 h 18"/>
                  <a:gd name="T8" fmla="*/ 291 w 291"/>
                  <a:gd name="T9" fmla="*/ 9 h 18"/>
                  <a:gd name="T10" fmla="*/ 282 w 291"/>
                  <a:gd name="T11" fmla="*/ 0 h 18"/>
                  <a:gd name="T12" fmla="*/ 281 w 291"/>
                  <a:gd name="T13" fmla="*/ 0 h 18"/>
                  <a:gd name="T14" fmla="*/ 269 w 291"/>
                  <a:gd name="T15" fmla="*/ 0 h 18"/>
                  <a:gd name="T16" fmla="*/ 144 w 291"/>
                  <a:gd name="T17" fmla="*/ 0 h 18"/>
                  <a:gd name="T18" fmla="*/ 53 w 291"/>
                  <a:gd name="T19" fmla="*/ 0 h 18"/>
                  <a:gd name="T20" fmla="*/ 9 w 291"/>
                  <a:gd name="T21" fmla="*/ 0 h 18"/>
                  <a:gd name="T22" fmla="*/ 0 w 291"/>
                  <a:gd name="T23" fmla="*/ 9 h 18"/>
                  <a:gd name="T24" fmla="*/ 3 w 291"/>
                  <a:gd name="T25" fmla="*/ 15 h 18"/>
                  <a:gd name="T26" fmla="*/ 9 w 291"/>
                  <a:gd name="T2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1" h="18">
                    <a:moveTo>
                      <a:pt x="9" y="18"/>
                    </a:moveTo>
                    <a:cubicBezTo>
                      <a:pt x="100" y="18"/>
                      <a:pt x="100" y="18"/>
                      <a:pt x="100" y="18"/>
                    </a:cubicBezTo>
                    <a:cubicBezTo>
                      <a:pt x="269" y="18"/>
                      <a:pt x="269" y="18"/>
                      <a:pt x="269" y="18"/>
                    </a:cubicBezTo>
                    <a:cubicBezTo>
                      <a:pt x="282" y="18"/>
                      <a:pt x="282" y="18"/>
                      <a:pt x="282" y="18"/>
                    </a:cubicBezTo>
                    <a:cubicBezTo>
                      <a:pt x="287" y="18"/>
                      <a:pt x="291" y="14"/>
                      <a:pt x="291" y="9"/>
                    </a:cubicBezTo>
                    <a:cubicBezTo>
                      <a:pt x="291" y="4"/>
                      <a:pt x="287" y="0"/>
                      <a:pt x="282" y="0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"/>
                      <a:pt x="1" y="13"/>
                      <a:pt x="3" y="15"/>
                    </a:cubicBezTo>
                    <a:cubicBezTo>
                      <a:pt x="4" y="17"/>
                      <a:pt x="6" y="18"/>
                      <a:pt x="9" y="1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26" name="Freeform 243"/>
              <p:cNvSpPr>
                <a:spLocks noEditPoints="1"/>
              </p:cNvSpPr>
              <p:nvPr/>
            </p:nvSpPr>
            <p:spPr bwMode="auto">
              <a:xfrm>
                <a:off x="9048658" y="2506587"/>
                <a:ext cx="67800" cy="352706"/>
              </a:xfrm>
              <a:custGeom>
                <a:avLst/>
                <a:gdLst>
                  <a:gd name="T0" fmla="*/ 12 w 40"/>
                  <a:gd name="T1" fmla="*/ 0 h 207"/>
                  <a:gd name="T2" fmla="*/ 0 w 40"/>
                  <a:gd name="T3" fmla="*/ 19 h 207"/>
                  <a:gd name="T4" fmla="*/ 0 w 40"/>
                  <a:gd name="T5" fmla="*/ 187 h 207"/>
                  <a:gd name="T6" fmla="*/ 12 w 40"/>
                  <a:gd name="T7" fmla="*/ 207 h 207"/>
                  <a:gd name="T8" fmla="*/ 28 w 40"/>
                  <a:gd name="T9" fmla="*/ 207 h 207"/>
                  <a:gd name="T10" fmla="*/ 40 w 40"/>
                  <a:gd name="T11" fmla="*/ 187 h 207"/>
                  <a:gd name="T12" fmla="*/ 40 w 40"/>
                  <a:gd name="T13" fmla="*/ 19 h 207"/>
                  <a:gd name="T14" fmla="*/ 28 w 40"/>
                  <a:gd name="T15" fmla="*/ 0 h 207"/>
                  <a:gd name="T16" fmla="*/ 12 w 40"/>
                  <a:gd name="T17" fmla="*/ 0 h 207"/>
                  <a:gd name="T18" fmla="*/ 26 w 40"/>
                  <a:gd name="T19" fmla="*/ 180 h 207"/>
                  <a:gd name="T20" fmla="*/ 19 w 40"/>
                  <a:gd name="T21" fmla="*/ 190 h 207"/>
                  <a:gd name="T22" fmla="*/ 15 w 40"/>
                  <a:gd name="T23" fmla="*/ 187 h 207"/>
                  <a:gd name="T24" fmla="*/ 13 w 40"/>
                  <a:gd name="T25" fmla="*/ 180 h 207"/>
                  <a:gd name="T26" fmla="*/ 13 w 40"/>
                  <a:gd name="T27" fmla="*/ 25 h 207"/>
                  <a:gd name="T28" fmla="*/ 19 w 40"/>
                  <a:gd name="T29" fmla="*/ 15 h 207"/>
                  <a:gd name="T30" fmla="*/ 24 w 40"/>
                  <a:gd name="T31" fmla="*/ 18 h 207"/>
                  <a:gd name="T32" fmla="*/ 26 w 40"/>
                  <a:gd name="T33" fmla="*/ 25 h 207"/>
                  <a:gd name="T34" fmla="*/ 26 w 40"/>
                  <a:gd name="T35" fmla="*/ 18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207">
                    <a:moveTo>
                      <a:pt x="12" y="0"/>
                    </a:moveTo>
                    <a:cubicBezTo>
                      <a:pt x="5" y="0"/>
                      <a:pt x="0" y="9"/>
                      <a:pt x="0" y="19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8"/>
                      <a:pt x="5" y="207"/>
                      <a:pt x="12" y="207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35" y="207"/>
                      <a:pt x="40" y="198"/>
                      <a:pt x="40" y="187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9"/>
                      <a:pt x="35" y="0"/>
                      <a:pt x="28" y="0"/>
                    </a:cubicBezTo>
                    <a:lnTo>
                      <a:pt x="12" y="0"/>
                    </a:lnTo>
                    <a:close/>
                    <a:moveTo>
                      <a:pt x="26" y="180"/>
                    </a:moveTo>
                    <a:cubicBezTo>
                      <a:pt x="26" y="186"/>
                      <a:pt x="23" y="190"/>
                      <a:pt x="19" y="190"/>
                    </a:cubicBezTo>
                    <a:cubicBezTo>
                      <a:pt x="18" y="190"/>
                      <a:pt x="16" y="189"/>
                      <a:pt x="15" y="187"/>
                    </a:cubicBezTo>
                    <a:cubicBezTo>
                      <a:pt x="13" y="185"/>
                      <a:pt x="13" y="183"/>
                      <a:pt x="13" y="180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19"/>
                      <a:pt x="16" y="15"/>
                      <a:pt x="19" y="15"/>
                    </a:cubicBezTo>
                    <a:cubicBezTo>
                      <a:pt x="21" y="15"/>
                      <a:pt x="23" y="16"/>
                      <a:pt x="24" y="18"/>
                    </a:cubicBezTo>
                    <a:cubicBezTo>
                      <a:pt x="26" y="20"/>
                      <a:pt x="26" y="22"/>
                      <a:pt x="26" y="25"/>
                    </a:cubicBezTo>
                    <a:lnTo>
                      <a:pt x="26" y="18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27" name="Freeform 244"/>
              <p:cNvSpPr>
                <a:spLocks noEditPoints="1"/>
              </p:cNvSpPr>
              <p:nvPr/>
            </p:nvSpPr>
            <p:spPr bwMode="auto">
              <a:xfrm>
                <a:off x="8954891" y="2506587"/>
                <a:ext cx="69243" cy="352706"/>
              </a:xfrm>
              <a:custGeom>
                <a:avLst/>
                <a:gdLst>
                  <a:gd name="T0" fmla="*/ 13 w 41"/>
                  <a:gd name="T1" fmla="*/ 0 h 207"/>
                  <a:gd name="T2" fmla="*/ 0 w 41"/>
                  <a:gd name="T3" fmla="*/ 19 h 207"/>
                  <a:gd name="T4" fmla="*/ 0 w 41"/>
                  <a:gd name="T5" fmla="*/ 187 h 207"/>
                  <a:gd name="T6" fmla="*/ 13 w 41"/>
                  <a:gd name="T7" fmla="*/ 207 h 207"/>
                  <a:gd name="T8" fmla="*/ 28 w 41"/>
                  <a:gd name="T9" fmla="*/ 207 h 207"/>
                  <a:gd name="T10" fmla="*/ 41 w 41"/>
                  <a:gd name="T11" fmla="*/ 187 h 207"/>
                  <a:gd name="T12" fmla="*/ 41 w 41"/>
                  <a:gd name="T13" fmla="*/ 19 h 207"/>
                  <a:gd name="T14" fmla="*/ 28 w 41"/>
                  <a:gd name="T15" fmla="*/ 0 h 207"/>
                  <a:gd name="T16" fmla="*/ 13 w 41"/>
                  <a:gd name="T17" fmla="*/ 0 h 207"/>
                  <a:gd name="T18" fmla="*/ 27 w 41"/>
                  <a:gd name="T19" fmla="*/ 180 h 207"/>
                  <a:gd name="T20" fmla="*/ 20 w 41"/>
                  <a:gd name="T21" fmla="*/ 190 h 207"/>
                  <a:gd name="T22" fmla="*/ 15 w 41"/>
                  <a:gd name="T23" fmla="*/ 187 h 207"/>
                  <a:gd name="T24" fmla="*/ 13 w 41"/>
                  <a:gd name="T25" fmla="*/ 180 h 207"/>
                  <a:gd name="T26" fmla="*/ 13 w 41"/>
                  <a:gd name="T27" fmla="*/ 25 h 207"/>
                  <a:gd name="T28" fmla="*/ 20 w 41"/>
                  <a:gd name="T29" fmla="*/ 15 h 207"/>
                  <a:gd name="T30" fmla="*/ 25 w 41"/>
                  <a:gd name="T31" fmla="*/ 18 h 207"/>
                  <a:gd name="T32" fmla="*/ 27 w 41"/>
                  <a:gd name="T33" fmla="*/ 25 h 207"/>
                  <a:gd name="T34" fmla="*/ 27 w 41"/>
                  <a:gd name="T35" fmla="*/ 18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207">
                    <a:moveTo>
                      <a:pt x="13" y="0"/>
                    </a:moveTo>
                    <a:cubicBezTo>
                      <a:pt x="6" y="0"/>
                      <a:pt x="0" y="9"/>
                      <a:pt x="0" y="19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8"/>
                      <a:pt x="6" y="207"/>
                      <a:pt x="13" y="207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35" y="207"/>
                      <a:pt x="41" y="198"/>
                      <a:pt x="41" y="18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9"/>
                      <a:pt x="35" y="0"/>
                      <a:pt x="28" y="0"/>
                    </a:cubicBezTo>
                    <a:lnTo>
                      <a:pt x="13" y="0"/>
                    </a:lnTo>
                    <a:close/>
                    <a:moveTo>
                      <a:pt x="27" y="180"/>
                    </a:moveTo>
                    <a:cubicBezTo>
                      <a:pt x="27" y="186"/>
                      <a:pt x="24" y="190"/>
                      <a:pt x="20" y="190"/>
                    </a:cubicBezTo>
                    <a:cubicBezTo>
                      <a:pt x="18" y="190"/>
                      <a:pt x="16" y="189"/>
                      <a:pt x="15" y="187"/>
                    </a:cubicBezTo>
                    <a:cubicBezTo>
                      <a:pt x="14" y="185"/>
                      <a:pt x="13" y="183"/>
                      <a:pt x="13" y="180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19"/>
                      <a:pt x="16" y="15"/>
                      <a:pt x="20" y="15"/>
                    </a:cubicBezTo>
                    <a:cubicBezTo>
                      <a:pt x="22" y="15"/>
                      <a:pt x="24" y="16"/>
                      <a:pt x="25" y="18"/>
                    </a:cubicBezTo>
                    <a:cubicBezTo>
                      <a:pt x="26" y="20"/>
                      <a:pt x="27" y="22"/>
                      <a:pt x="27" y="25"/>
                    </a:cubicBezTo>
                    <a:lnTo>
                      <a:pt x="27" y="18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28" name="Freeform 245"/>
              <p:cNvSpPr/>
              <p:nvPr/>
            </p:nvSpPr>
            <p:spPr bwMode="auto">
              <a:xfrm>
                <a:off x="8673592" y="2337807"/>
                <a:ext cx="422670" cy="107471"/>
              </a:xfrm>
              <a:custGeom>
                <a:avLst/>
                <a:gdLst>
                  <a:gd name="T0" fmla="*/ 281 w 586"/>
                  <a:gd name="T1" fmla="*/ 47 h 149"/>
                  <a:gd name="T2" fmla="*/ 293 w 586"/>
                  <a:gd name="T3" fmla="*/ 43 h 149"/>
                  <a:gd name="T4" fmla="*/ 520 w 586"/>
                  <a:gd name="T5" fmla="*/ 149 h 149"/>
                  <a:gd name="T6" fmla="*/ 586 w 586"/>
                  <a:gd name="T7" fmla="*/ 149 h 149"/>
                  <a:gd name="T8" fmla="*/ 290 w 586"/>
                  <a:gd name="T9" fmla="*/ 0 h 149"/>
                  <a:gd name="T10" fmla="*/ 0 w 586"/>
                  <a:gd name="T11" fmla="*/ 149 h 149"/>
                  <a:gd name="T12" fmla="*/ 75 w 586"/>
                  <a:gd name="T13" fmla="*/ 149 h 149"/>
                  <a:gd name="T14" fmla="*/ 281 w 586"/>
                  <a:gd name="T15" fmla="*/ 4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6" h="149">
                    <a:moveTo>
                      <a:pt x="281" y="47"/>
                    </a:moveTo>
                    <a:lnTo>
                      <a:pt x="293" y="43"/>
                    </a:lnTo>
                    <a:lnTo>
                      <a:pt x="520" y="149"/>
                    </a:lnTo>
                    <a:lnTo>
                      <a:pt x="586" y="149"/>
                    </a:lnTo>
                    <a:lnTo>
                      <a:pt x="290" y="0"/>
                    </a:lnTo>
                    <a:lnTo>
                      <a:pt x="0" y="149"/>
                    </a:lnTo>
                    <a:lnTo>
                      <a:pt x="75" y="149"/>
                    </a:lnTo>
                    <a:lnTo>
                      <a:pt x="281" y="4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29" name="Freeform 247"/>
              <p:cNvSpPr/>
              <p:nvPr/>
            </p:nvSpPr>
            <p:spPr bwMode="auto">
              <a:xfrm>
                <a:off x="8620218" y="2867948"/>
                <a:ext cx="527255" cy="37507"/>
              </a:xfrm>
              <a:custGeom>
                <a:avLst/>
                <a:gdLst>
                  <a:gd name="T0" fmla="*/ 12 w 309"/>
                  <a:gd name="T1" fmla="*/ 22 h 22"/>
                  <a:gd name="T2" fmla="*/ 134 w 309"/>
                  <a:gd name="T3" fmla="*/ 22 h 22"/>
                  <a:gd name="T4" fmla="*/ 186 w 309"/>
                  <a:gd name="T5" fmla="*/ 22 h 22"/>
                  <a:gd name="T6" fmla="*/ 298 w 309"/>
                  <a:gd name="T7" fmla="*/ 22 h 22"/>
                  <a:gd name="T8" fmla="*/ 309 w 309"/>
                  <a:gd name="T9" fmla="*/ 11 h 22"/>
                  <a:gd name="T10" fmla="*/ 298 w 309"/>
                  <a:gd name="T11" fmla="*/ 0 h 22"/>
                  <a:gd name="T12" fmla="*/ 279 w 309"/>
                  <a:gd name="T13" fmla="*/ 0 h 22"/>
                  <a:gd name="T14" fmla="*/ 186 w 309"/>
                  <a:gd name="T15" fmla="*/ 0 h 22"/>
                  <a:gd name="T16" fmla="*/ 134 w 309"/>
                  <a:gd name="T17" fmla="*/ 0 h 22"/>
                  <a:gd name="T18" fmla="*/ 110 w 309"/>
                  <a:gd name="T19" fmla="*/ 0 h 22"/>
                  <a:gd name="T20" fmla="*/ 12 w 309"/>
                  <a:gd name="T21" fmla="*/ 0 h 22"/>
                  <a:gd name="T22" fmla="*/ 4 w 309"/>
                  <a:gd name="T23" fmla="*/ 3 h 22"/>
                  <a:gd name="T24" fmla="*/ 0 w 309"/>
                  <a:gd name="T25" fmla="*/ 11 h 22"/>
                  <a:gd name="T26" fmla="*/ 12 w 309"/>
                  <a:gd name="T2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9" h="22">
                    <a:moveTo>
                      <a:pt x="12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298" y="22"/>
                      <a:pt x="298" y="22"/>
                      <a:pt x="298" y="22"/>
                    </a:cubicBezTo>
                    <a:cubicBezTo>
                      <a:pt x="304" y="22"/>
                      <a:pt x="309" y="17"/>
                      <a:pt x="309" y="11"/>
                    </a:cubicBezTo>
                    <a:cubicBezTo>
                      <a:pt x="309" y="5"/>
                      <a:pt x="304" y="0"/>
                      <a:pt x="298" y="0"/>
                    </a:cubicBezTo>
                    <a:cubicBezTo>
                      <a:pt x="279" y="0"/>
                      <a:pt x="279" y="0"/>
                      <a:pt x="279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7"/>
                      <a:pt x="5" y="22"/>
                      <a:pt x="12" y="22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30" name="Freeform 248"/>
              <p:cNvSpPr>
                <a:spLocks noEditPoints="1"/>
              </p:cNvSpPr>
              <p:nvPr/>
            </p:nvSpPr>
            <p:spPr bwMode="auto">
              <a:xfrm>
                <a:off x="8760146" y="2506587"/>
                <a:ext cx="69964" cy="352706"/>
              </a:xfrm>
              <a:custGeom>
                <a:avLst/>
                <a:gdLst>
                  <a:gd name="T0" fmla="*/ 13 w 41"/>
                  <a:gd name="T1" fmla="*/ 0 h 207"/>
                  <a:gd name="T2" fmla="*/ 0 w 41"/>
                  <a:gd name="T3" fmla="*/ 19 h 207"/>
                  <a:gd name="T4" fmla="*/ 0 w 41"/>
                  <a:gd name="T5" fmla="*/ 187 h 207"/>
                  <a:gd name="T6" fmla="*/ 13 w 41"/>
                  <a:gd name="T7" fmla="*/ 207 h 207"/>
                  <a:gd name="T8" fmla="*/ 28 w 41"/>
                  <a:gd name="T9" fmla="*/ 207 h 207"/>
                  <a:gd name="T10" fmla="*/ 41 w 41"/>
                  <a:gd name="T11" fmla="*/ 187 h 207"/>
                  <a:gd name="T12" fmla="*/ 41 w 41"/>
                  <a:gd name="T13" fmla="*/ 19 h 207"/>
                  <a:gd name="T14" fmla="*/ 28 w 41"/>
                  <a:gd name="T15" fmla="*/ 0 h 207"/>
                  <a:gd name="T16" fmla="*/ 13 w 41"/>
                  <a:gd name="T17" fmla="*/ 0 h 207"/>
                  <a:gd name="T18" fmla="*/ 27 w 41"/>
                  <a:gd name="T19" fmla="*/ 180 h 207"/>
                  <a:gd name="T20" fmla="*/ 20 w 41"/>
                  <a:gd name="T21" fmla="*/ 190 h 207"/>
                  <a:gd name="T22" fmla="*/ 15 w 41"/>
                  <a:gd name="T23" fmla="*/ 187 h 207"/>
                  <a:gd name="T24" fmla="*/ 13 w 41"/>
                  <a:gd name="T25" fmla="*/ 180 h 207"/>
                  <a:gd name="T26" fmla="*/ 13 w 41"/>
                  <a:gd name="T27" fmla="*/ 25 h 207"/>
                  <a:gd name="T28" fmla="*/ 20 w 41"/>
                  <a:gd name="T29" fmla="*/ 15 h 207"/>
                  <a:gd name="T30" fmla="*/ 25 w 41"/>
                  <a:gd name="T31" fmla="*/ 18 h 207"/>
                  <a:gd name="T32" fmla="*/ 27 w 41"/>
                  <a:gd name="T33" fmla="*/ 25 h 207"/>
                  <a:gd name="T34" fmla="*/ 27 w 41"/>
                  <a:gd name="T35" fmla="*/ 18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207">
                    <a:moveTo>
                      <a:pt x="13" y="0"/>
                    </a:moveTo>
                    <a:cubicBezTo>
                      <a:pt x="6" y="0"/>
                      <a:pt x="0" y="9"/>
                      <a:pt x="0" y="19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8"/>
                      <a:pt x="6" y="207"/>
                      <a:pt x="13" y="207"/>
                    </a:cubicBezTo>
                    <a:cubicBezTo>
                      <a:pt x="28" y="207"/>
                      <a:pt x="28" y="207"/>
                      <a:pt x="28" y="207"/>
                    </a:cubicBezTo>
                    <a:cubicBezTo>
                      <a:pt x="35" y="207"/>
                      <a:pt x="41" y="198"/>
                      <a:pt x="41" y="18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9"/>
                      <a:pt x="35" y="0"/>
                      <a:pt x="28" y="0"/>
                    </a:cubicBezTo>
                    <a:lnTo>
                      <a:pt x="13" y="0"/>
                    </a:lnTo>
                    <a:close/>
                    <a:moveTo>
                      <a:pt x="27" y="180"/>
                    </a:moveTo>
                    <a:cubicBezTo>
                      <a:pt x="27" y="186"/>
                      <a:pt x="24" y="190"/>
                      <a:pt x="20" y="190"/>
                    </a:cubicBezTo>
                    <a:cubicBezTo>
                      <a:pt x="18" y="190"/>
                      <a:pt x="16" y="189"/>
                      <a:pt x="15" y="187"/>
                    </a:cubicBezTo>
                    <a:cubicBezTo>
                      <a:pt x="14" y="185"/>
                      <a:pt x="13" y="183"/>
                      <a:pt x="13" y="180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19"/>
                      <a:pt x="16" y="15"/>
                      <a:pt x="20" y="15"/>
                    </a:cubicBezTo>
                    <a:cubicBezTo>
                      <a:pt x="22" y="15"/>
                      <a:pt x="23" y="16"/>
                      <a:pt x="25" y="18"/>
                    </a:cubicBezTo>
                    <a:cubicBezTo>
                      <a:pt x="26" y="20"/>
                      <a:pt x="27" y="22"/>
                      <a:pt x="27" y="25"/>
                    </a:cubicBezTo>
                    <a:lnTo>
                      <a:pt x="27" y="18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31" name="Freeform 249"/>
              <p:cNvSpPr>
                <a:spLocks noEditPoints="1"/>
              </p:cNvSpPr>
              <p:nvPr/>
            </p:nvSpPr>
            <p:spPr bwMode="auto">
              <a:xfrm>
                <a:off x="8667822" y="2506587"/>
                <a:ext cx="68522" cy="352706"/>
              </a:xfrm>
              <a:custGeom>
                <a:avLst/>
                <a:gdLst>
                  <a:gd name="T0" fmla="*/ 12 w 40"/>
                  <a:gd name="T1" fmla="*/ 0 h 207"/>
                  <a:gd name="T2" fmla="*/ 0 w 40"/>
                  <a:gd name="T3" fmla="*/ 19 h 207"/>
                  <a:gd name="T4" fmla="*/ 0 w 40"/>
                  <a:gd name="T5" fmla="*/ 187 h 207"/>
                  <a:gd name="T6" fmla="*/ 12 w 40"/>
                  <a:gd name="T7" fmla="*/ 207 h 207"/>
                  <a:gd name="T8" fmla="*/ 27 w 40"/>
                  <a:gd name="T9" fmla="*/ 207 h 207"/>
                  <a:gd name="T10" fmla="*/ 40 w 40"/>
                  <a:gd name="T11" fmla="*/ 187 h 207"/>
                  <a:gd name="T12" fmla="*/ 40 w 40"/>
                  <a:gd name="T13" fmla="*/ 19 h 207"/>
                  <a:gd name="T14" fmla="*/ 27 w 40"/>
                  <a:gd name="T15" fmla="*/ 0 h 207"/>
                  <a:gd name="T16" fmla="*/ 12 w 40"/>
                  <a:gd name="T17" fmla="*/ 0 h 207"/>
                  <a:gd name="T18" fmla="*/ 26 w 40"/>
                  <a:gd name="T19" fmla="*/ 180 h 207"/>
                  <a:gd name="T20" fmla="*/ 19 w 40"/>
                  <a:gd name="T21" fmla="*/ 190 h 207"/>
                  <a:gd name="T22" fmla="*/ 14 w 40"/>
                  <a:gd name="T23" fmla="*/ 187 h 207"/>
                  <a:gd name="T24" fmla="*/ 12 w 40"/>
                  <a:gd name="T25" fmla="*/ 180 h 207"/>
                  <a:gd name="T26" fmla="*/ 12 w 40"/>
                  <a:gd name="T27" fmla="*/ 25 h 207"/>
                  <a:gd name="T28" fmla="*/ 19 w 40"/>
                  <a:gd name="T29" fmla="*/ 15 h 207"/>
                  <a:gd name="T30" fmla="*/ 24 w 40"/>
                  <a:gd name="T31" fmla="*/ 18 h 207"/>
                  <a:gd name="T32" fmla="*/ 26 w 40"/>
                  <a:gd name="T33" fmla="*/ 25 h 207"/>
                  <a:gd name="T34" fmla="*/ 26 w 40"/>
                  <a:gd name="T35" fmla="*/ 18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207">
                    <a:moveTo>
                      <a:pt x="12" y="0"/>
                    </a:moveTo>
                    <a:cubicBezTo>
                      <a:pt x="5" y="0"/>
                      <a:pt x="0" y="9"/>
                      <a:pt x="0" y="19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8"/>
                      <a:pt x="5" y="207"/>
                      <a:pt x="12" y="207"/>
                    </a:cubicBezTo>
                    <a:cubicBezTo>
                      <a:pt x="27" y="207"/>
                      <a:pt x="27" y="207"/>
                      <a:pt x="27" y="207"/>
                    </a:cubicBezTo>
                    <a:cubicBezTo>
                      <a:pt x="34" y="207"/>
                      <a:pt x="40" y="198"/>
                      <a:pt x="40" y="187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9"/>
                      <a:pt x="34" y="0"/>
                      <a:pt x="27" y="0"/>
                    </a:cubicBezTo>
                    <a:lnTo>
                      <a:pt x="12" y="0"/>
                    </a:lnTo>
                    <a:close/>
                    <a:moveTo>
                      <a:pt x="26" y="180"/>
                    </a:moveTo>
                    <a:cubicBezTo>
                      <a:pt x="26" y="186"/>
                      <a:pt x="23" y="190"/>
                      <a:pt x="19" y="190"/>
                    </a:cubicBezTo>
                    <a:cubicBezTo>
                      <a:pt x="17" y="190"/>
                      <a:pt x="16" y="189"/>
                      <a:pt x="14" y="187"/>
                    </a:cubicBezTo>
                    <a:cubicBezTo>
                      <a:pt x="13" y="185"/>
                      <a:pt x="12" y="183"/>
                      <a:pt x="12" y="180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19"/>
                      <a:pt x="15" y="15"/>
                      <a:pt x="19" y="15"/>
                    </a:cubicBezTo>
                    <a:cubicBezTo>
                      <a:pt x="21" y="15"/>
                      <a:pt x="23" y="16"/>
                      <a:pt x="24" y="18"/>
                    </a:cubicBezTo>
                    <a:cubicBezTo>
                      <a:pt x="25" y="20"/>
                      <a:pt x="26" y="22"/>
                      <a:pt x="26" y="25"/>
                    </a:cubicBezTo>
                    <a:lnTo>
                      <a:pt x="26" y="180"/>
                    </a:ln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32" name="Shape 121"/>
            <p:cNvSpPr/>
            <p:nvPr/>
          </p:nvSpPr>
          <p:spPr>
            <a:xfrm>
              <a:off x="6728201" y="4508709"/>
              <a:ext cx="2328332" cy="737764"/>
            </a:xfrm>
            <a:prstGeom prst="roundRect">
              <a:avLst>
                <a:gd name="adj" fmla="val 12761"/>
              </a:avLst>
            </a:prstGeom>
            <a:noFill/>
            <a:ln w="12700">
              <a:noFill/>
              <a:miter lim="400000"/>
            </a:ln>
          </p:spPr>
          <p:txBody>
            <a:bodyPr lIns="45717" tIns="45717" rIns="45717" bIns="45717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Microsoft YaHei"/>
                </a:rPr>
                <a:t>政府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Microsoft YaHei"/>
              </a:endParaRPr>
            </a:p>
          </p:txBody>
        </p:sp>
      </p:grpSp>
      <p:grpSp>
        <p:nvGrpSpPr>
          <p:cNvPr id="124" name="组 21"/>
          <p:cNvGrpSpPr/>
          <p:nvPr/>
        </p:nvGrpSpPr>
        <p:grpSpPr>
          <a:xfrm>
            <a:off x="759717" y="4453076"/>
            <a:ext cx="1984063" cy="975418"/>
            <a:chOff x="16408161" y="3648565"/>
            <a:chExt cx="3658485" cy="2120929"/>
          </a:xfrm>
        </p:grpSpPr>
        <p:grpSp>
          <p:nvGrpSpPr>
            <p:cNvPr id="125" name="组 150"/>
            <p:cNvGrpSpPr/>
            <p:nvPr/>
          </p:nvGrpSpPr>
          <p:grpSpPr>
            <a:xfrm>
              <a:off x="16408161" y="3648565"/>
              <a:ext cx="1865651" cy="2120929"/>
              <a:chOff x="5446588" y="3261766"/>
              <a:chExt cx="564040" cy="641218"/>
            </a:xfrm>
          </p:grpSpPr>
          <p:sp>
            <p:nvSpPr>
              <p:cNvPr id="1049033" name="Freeform 224"/>
              <p:cNvSpPr/>
              <p:nvPr/>
            </p:nvSpPr>
            <p:spPr bwMode="auto">
              <a:xfrm>
                <a:off x="5673070" y="3261766"/>
                <a:ext cx="261103" cy="595056"/>
              </a:xfrm>
              <a:custGeom>
                <a:avLst/>
                <a:gdLst>
                  <a:gd name="T0" fmla="*/ 76 w 362"/>
                  <a:gd name="T1" fmla="*/ 825 h 825"/>
                  <a:gd name="T2" fmla="*/ 362 w 362"/>
                  <a:gd name="T3" fmla="*/ 825 h 825"/>
                  <a:gd name="T4" fmla="*/ 362 w 362"/>
                  <a:gd name="T5" fmla="*/ 0 h 825"/>
                  <a:gd name="T6" fmla="*/ 0 w 362"/>
                  <a:gd name="T7" fmla="*/ 0 h 825"/>
                  <a:gd name="T8" fmla="*/ 0 w 362"/>
                  <a:gd name="T9" fmla="*/ 352 h 825"/>
                  <a:gd name="T10" fmla="*/ 76 w 362"/>
                  <a:gd name="T11" fmla="*/ 352 h 825"/>
                  <a:gd name="T12" fmla="*/ 76 w 362"/>
                  <a:gd name="T13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2" h="825">
                    <a:moveTo>
                      <a:pt x="76" y="825"/>
                    </a:moveTo>
                    <a:lnTo>
                      <a:pt x="362" y="825"/>
                    </a:lnTo>
                    <a:lnTo>
                      <a:pt x="362" y="0"/>
                    </a:lnTo>
                    <a:lnTo>
                      <a:pt x="0" y="0"/>
                    </a:lnTo>
                    <a:lnTo>
                      <a:pt x="0" y="352"/>
                    </a:lnTo>
                    <a:lnTo>
                      <a:pt x="76" y="352"/>
                    </a:lnTo>
                    <a:lnTo>
                      <a:pt x="76" y="825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34" name="Freeform 225"/>
              <p:cNvSpPr>
                <a:spLocks noEditPoints="1"/>
              </p:cNvSpPr>
              <p:nvPr/>
            </p:nvSpPr>
            <p:spPr bwMode="auto">
              <a:xfrm>
                <a:off x="5529535" y="3515657"/>
                <a:ext cx="143535" cy="341165"/>
              </a:xfrm>
              <a:custGeom>
                <a:avLst/>
                <a:gdLst>
                  <a:gd name="T0" fmla="*/ 84 w 84"/>
                  <a:gd name="T1" fmla="*/ 0 h 200"/>
                  <a:gd name="T2" fmla="*/ 0 w 84"/>
                  <a:gd name="T3" fmla="*/ 0 h 200"/>
                  <a:gd name="T4" fmla="*/ 0 w 84"/>
                  <a:gd name="T5" fmla="*/ 200 h 200"/>
                  <a:gd name="T6" fmla="*/ 84 w 84"/>
                  <a:gd name="T7" fmla="*/ 200 h 200"/>
                  <a:gd name="T8" fmla="*/ 84 w 84"/>
                  <a:gd name="T9" fmla="*/ 0 h 200"/>
                  <a:gd name="T10" fmla="*/ 64 w 84"/>
                  <a:gd name="T11" fmla="*/ 159 h 200"/>
                  <a:gd name="T12" fmla="*/ 23 w 84"/>
                  <a:gd name="T13" fmla="*/ 159 h 200"/>
                  <a:gd name="T14" fmla="*/ 17 w 84"/>
                  <a:gd name="T15" fmla="*/ 153 h 200"/>
                  <a:gd name="T16" fmla="*/ 19 w 84"/>
                  <a:gd name="T17" fmla="*/ 148 h 200"/>
                  <a:gd name="T18" fmla="*/ 23 w 84"/>
                  <a:gd name="T19" fmla="*/ 146 h 200"/>
                  <a:gd name="T20" fmla="*/ 64 w 84"/>
                  <a:gd name="T21" fmla="*/ 146 h 200"/>
                  <a:gd name="T22" fmla="*/ 70 w 84"/>
                  <a:gd name="T23" fmla="*/ 153 h 200"/>
                  <a:gd name="T24" fmla="*/ 64 w 84"/>
                  <a:gd name="T25" fmla="*/ 159 h 200"/>
                  <a:gd name="T26" fmla="*/ 64 w 84"/>
                  <a:gd name="T27" fmla="*/ 122 h 200"/>
                  <a:gd name="T28" fmla="*/ 23 w 84"/>
                  <a:gd name="T29" fmla="*/ 122 h 200"/>
                  <a:gd name="T30" fmla="*/ 17 w 84"/>
                  <a:gd name="T31" fmla="*/ 115 h 200"/>
                  <a:gd name="T32" fmla="*/ 19 w 84"/>
                  <a:gd name="T33" fmla="*/ 110 h 200"/>
                  <a:gd name="T34" fmla="*/ 23 w 84"/>
                  <a:gd name="T35" fmla="*/ 108 h 200"/>
                  <a:gd name="T36" fmla="*/ 64 w 84"/>
                  <a:gd name="T37" fmla="*/ 108 h 200"/>
                  <a:gd name="T38" fmla="*/ 70 w 84"/>
                  <a:gd name="T39" fmla="*/ 115 h 200"/>
                  <a:gd name="T40" fmla="*/ 64 w 84"/>
                  <a:gd name="T41" fmla="*/ 122 h 200"/>
                  <a:gd name="T42" fmla="*/ 64 w 84"/>
                  <a:gd name="T43" fmla="*/ 86 h 200"/>
                  <a:gd name="T44" fmla="*/ 23 w 84"/>
                  <a:gd name="T45" fmla="*/ 86 h 200"/>
                  <a:gd name="T46" fmla="*/ 17 w 84"/>
                  <a:gd name="T47" fmla="*/ 79 h 200"/>
                  <a:gd name="T48" fmla="*/ 19 w 84"/>
                  <a:gd name="T49" fmla="*/ 74 h 200"/>
                  <a:gd name="T50" fmla="*/ 23 w 84"/>
                  <a:gd name="T51" fmla="*/ 72 h 200"/>
                  <a:gd name="T52" fmla="*/ 64 w 84"/>
                  <a:gd name="T53" fmla="*/ 72 h 200"/>
                  <a:gd name="T54" fmla="*/ 70 w 84"/>
                  <a:gd name="T55" fmla="*/ 79 h 200"/>
                  <a:gd name="T56" fmla="*/ 64 w 84"/>
                  <a:gd name="T57" fmla="*/ 86 h 200"/>
                  <a:gd name="T58" fmla="*/ 64 w 84"/>
                  <a:gd name="T59" fmla="*/ 48 h 200"/>
                  <a:gd name="T60" fmla="*/ 23 w 84"/>
                  <a:gd name="T61" fmla="*/ 48 h 200"/>
                  <a:gd name="T62" fmla="*/ 17 w 84"/>
                  <a:gd name="T63" fmla="*/ 41 h 200"/>
                  <a:gd name="T64" fmla="*/ 19 w 84"/>
                  <a:gd name="T65" fmla="*/ 37 h 200"/>
                  <a:gd name="T66" fmla="*/ 23 w 84"/>
                  <a:gd name="T67" fmla="*/ 35 h 200"/>
                  <a:gd name="T68" fmla="*/ 64 w 84"/>
                  <a:gd name="T69" fmla="*/ 35 h 200"/>
                  <a:gd name="T70" fmla="*/ 70 w 84"/>
                  <a:gd name="T71" fmla="*/ 41 h 200"/>
                  <a:gd name="T72" fmla="*/ 64 w 84"/>
                  <a:gd name="T73" fmla="*/ 4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4" h="200">
                    <a:moveTo>
                      <a:pt x="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84" y="200"/>
                      <a:pt x="84" y="200"/>
                      <a:pt x="84" y="200"/>
                    </a:cubicBezTo>
                    <a:lnTo>
                      <a:pt x="84" y="0"/>
                    </a:lnTo>
                    <a:close/>
                    <a:moveTo>
                      <a:pt x="64" y="159"/>
                    </a:moveTo>
                    <a:cubicBezTo>
                      <a:pt x="23" y="159"/>
                      <a:pt x="23" y="159"/>
                      <a:pt x="23" y="159"/>
                    </a:cubicBezTo>
                    <a:cubicBezTo>
                      <a:pt x="20" y="159"/>
                      <a:pt x="17" y="156"/>
                      <a:pt x="17" y="153"/>
                    </a:cubicBezTo>
                    <a:cubicBezTo>
                      <a:pt x="17" y="151"/>
                      <a:pt x="17" y="149"/>
                      <a:pt x="19" y="148"/>
                    </a:cubicBezTo>
                    <a:cubicBezTo>
                      <a:pt x="20" y="147"/>
                      <a:pt x="21" y="146"/>
                      <a:pt x="23" y="146"/>
                    </a:cubicBezTo>
                    <a:cubicBezTo>
                      <a:pt x="64" y="146"/>
                      <a:pt x="64" y="146"/>
                      <a:pt x="64" y="146"/>
                    </a:cubicBezTo>
                    <a:cubicBezTo>
                      <a:pt x="67" y="146"/>
                      <a:pt x="70" y="149"/>
                      <a:pt x="70" y="153"/>
                    </a:cubicBezTo>
                    <a:cubicBezTo>
                      <a:pt x="70" y="156"/>
                      <a:pt x="67" y="159"/>
                      <a:pt x="64" y="159"/>
                    </a:cubicBezTo>
                    <a:close/>
                    <a:moveTo>
                      <a:pt x="64" y="122"/>
                    </a:moveTo>
                    <a:cubicBezTo>
                      <a:pt x="23" y="122"/>
                      <a:pt x="23" y="122"/>
                      <a:pt x="23" y="122"/>
                    </a:cubicBezTo>
                    <a:cubicBezTo>
                      <a:pt x="20" y="122"/>
                      <a:pt x="17" y="119"/>
                      <a:pt x="17" y="115"/>
                    </a:cubicBezTo>
                    <a:cubicBezTo>
                      <a:pt x="17" y="113"/>
                      <a:pt x="17" y="112"/>
                      <a:pt x="19" y="110"/>
                    </a:cubicBezTo>
                    <a:cubicBezTo>
                      <a:pt x="20" y="109"/>
                      <a:pt x="21" y="108"/>
                      <a:pt x="23" y="108"/>
                    </a:cubicBezTo>
                    <a:cubicBezTo>
                      <a:pt x="64" y="108"/>
                      <a:pt x="64" y="108"/>
                      <a:pt x="64" y="108"/>
                    </a:cubicBezTo>
                    <a:cubicBezTo>
                      <a:pt x="67" y="108"/>
                      <a:pt x="70" y="111"/>
                      <a:pt x="70" y="115"/>
                    </a:cubicBezTo>
                    <a:cubicBezTo>
                      <a:pt x="70" y="119"/>
                      <a:pt x="67" y="122"/>
                      <a:pt x="64" y="122"/>
                    </a:cubicBezTo>
                    <a:close/>
                    <a:moveTo>
                      <a:pt x="64" y="86"/>
                    </a:moveTo>
                    <a:cubicBezTo>
                      <a:pt x="23" y="86"/>
                      <a:pt x="23" y="86"/>
                      <a:pt x="23" y="86"/>
                    </a:cubicBezTo>
                    <a:cubicBezTo>
                      <a:pt x="20" y="86"/>
                      <a:pt x="17" y="83"/>
                      <a:pt x="17" y="79"/>
                    </a:cubicBezTo>
                    <a:cubicBezTo>
                      <a:pt x="17" y="77"/>
                      <a:pt x="17" y="76"/>
                      <a:pt x="19" y="74"/>
                    </a:cubicBezTo>
                    <a:cubicBezTo>
                      <a:pt x="20" y="73"/>
                      <a:pt x="21" y="72"/>
                      <a:pt x="23" y="72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7" y="72"/>
                      <a:pt x="70" y="75"/>
                      <a:pt x="70" y="79"/>
                    </a:cubicBezTo>
                    <a:cubicBezTo>
                      <a:pt x="70" y="83"/>
                      <a:pt x="67" y="86"/>
                      <a:pt x="64" y="86"/>
                    </a:cubicBezTo>
                    <a:close/>
                    <a:moveTo>
                      <a:pt x="64" y="48"/>
                    </a:moveTo>
                    <a:cubicBezTo>
                      <a:pt x="23" y="48"/>
                      <a:pt x="23" y="48"/>
                      <a:pt x="23" y="48"/>
                    </a:cubicBezTo>
                    <a:cubicBezTo>
                      <a:pt x="20" y="48"/>
                      <a:pt x="17" y="45"/>
                      <a:pt x="17" y="41"/>
                    </a:cubicBezTo>
                    <a:cubicBezTo>
                      <a:pt x="17" y="39"/>
                      <a:pt x="17" y="38"/>
                      <a:pt x="19" y="37"/>
                    </a:cubicBezTo>
                    <a:cubicBezTo>
                      <a:pt x="20" y="35"/>
                      <a:pt x="21" y="35"/>
                      <a:pt x="23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7" y="35"/>
                      <a:pt x="70" y="38"/>
                      <a:pt x="70" y="41"/>
                    </a:cubicBezTo>
                    <a:cubicBezTo>
                      <a:pt x="70" y="45"/>
                      <a:pt x="67" y="48"/>
                      <a:pt x="64" y="48"/>
                    </a:cubicBezTo>
                    <a:close/>
                  </a:path>
                </a:pathLst>
              </a:custGeom>
              <a:solidFill>
                <a:srgbClr val="33BFC7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35" name="Freeform 226"/>
              <p:cNvSpPr/>
              <p:nvPr/>
            </p:nvSpPr>
            <p:spPr bwMode="auto">
              <a:xfrm>
                <a:off x="5446588" y="3856822"/>
                <a:ext cx="564040" cy="46162"/>
              </a:xfrm>
              <a:custGeom>
                <a:avLst/>
                <a:gdLst>
                  <a:gd name="T0" fmla="*/ 318 w 331"/>
                  <a:gd name="T1" fmla="*/ 0 h 27"/>
                  <a:gd name="T2" fmla="*/ 286 w 331"/>
                  <a:gd name="T3" fmla="*/ 0 h 27"/>
                  <a:gd name="T4" fmla="*/ 286 w 331"/>
                  <a:gd name="T5" fmla="*/ 14 h 27"/>
                  <a:gd name="T6" fmla="*/ 133 w 331"/>
                  <a:gd name="T7" fmla="*/ 14 h 27"/>
                  <a:gd name="T8" fmla="*/ 133 w 331"/>
                  <a:gd name="T9" fmla="*/ 14 h 27"/>
                  <a:gd name="T10" fmla="*/ 49 w 331"/>
                  <a:gd name="T11" fmla="*/ 14 h 27"/>
                  <a:gd name="T12" fmla="*/ 49 w 331"/>
                  <a:gd name="T13" fmla="*/ 0 h 27"/>
                  <a:gd name="T14" fmla="*/ 14 w 331"/>
                  <a:gd name="T15" fmla="*/ 0 h 27"/>
                  <a:gd name="T16" fmla="*/ 4 w 331"/>
                  <a:gd name="T17" fmla="*/ 4 h 27"/>
                  <a:gd name="T18" fmla="*/ 0 w 331"/>
                  <a:gd name="T19" fmla="*/ 14 h 27"/>
                  <a:gd name="T20" fmla="*/ 14 w 331"/>
                  <a:gd name="T21" fmla="*/ 27 h 27"/>
                  <a:gd name="T22" fmla="*/ 318 w 331"/>
                  <a:gd name="T23" fmla="*/ 27 h 27"/>
                  <a:gd name="T24" fmla="*/ 331 w 331"/>
                  <a:gd name="T25" fmla="*/ 14 h 27"/>
                  <a:gd name="T26" fmla="*/ 318 w 331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27">
                    <a:moveTo>
                      <a:pt x="318" y="0"/>
                    </a:moveTo>
                    <a:cubicBezTo>
                      <a:pt x="286" y="0"/>
                      <a:pt x="286" y="0"/>
                      <a:pt x="286" y="0"/>
                    </a:cubicBezTo>
                    <a:cubicBezTo>
                      <a:pt x="286" y="14"/>
                      <a:pt x="286" y="14"/>
                      <a:pt x="286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318" y="27"/>
                      <a:pt x="318" y="27"/>
                      <a:pt x="318" y="27"/>
                    </a:cubicBezTo>
                    <a:cubicBezTo>
                      <a:pt x="325" y="27"/>
                      <a:pt x="331" y="21"/>
                      <a:pt x="331" y="14"/>
                    </a:cubicBezTo>
                    <a:cubicBezTo>
                      <a:pt x="331" y="6"/>
                      <a:pt x="325" y="0"/>
                      <a:pt x="318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1275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5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36" name="Shape 121"/>
            <p:cNvSpPr/>
            <p:nvPr/>
          </p:nvSpPr>
          <p:spPr>
            <a:xfrm>
              <a:off x="17738314" y="4525053"/>
              <a:ext cx="2328332" cy="737764"/>
            </a:xfrm>
            <a:prstGeom prst="roundRect">
              <a:avLst>
                <a:gd name="adj" fmla="val 12761"/>
              </a:avLst>
            </a:prstGeom>
            <a:noFill/>
            <a:ln w="12700">
              <a:noFill/>
              <a:miter lim="400000"/>
            </a:ln>
          </p:spPr>
          <p:txBody>
            <a:bodyPr lIns="45717" tIns="45717" rIns="45717" bIns="45717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  <a:sym typeface="Microsoft YaHei"/>
                </a:rPr>
                <a:t>企业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  <a:sym typeface="Microsoft YaHei"/>
              </a:endParaRPr>
            </a:p>
          </p:txBody>
        </p:sp>
      </p:grpSp>
      <p:grpSp>
        <p:nvGrpSpPr>
          <p:cNvPr id="126" name="组 159"/>
          <p:cNvGrpSpPr/>
          <p:nvPr/>
        </p:nvGrpSpPr>
        <p:grpSpPr>
          <a:xfrm>
            <a:off x="10282806" y="2876606"/>
            <a:ext cx="1720176" cy="1504798"/>
            <a:chOff x="20881039" y="5822004"/>
            <a:chExt cx="3744900" cy="3272002"/>
          </a:xfrm>
        </p:grpSpPr>
        <p:sp>
          <p:nvSpPr>
            <p:cNvPr id="1049037" name="下弧形箭头 155"/>
            <p:cNvSpPr/>
            <p:nvPr/>
          </p:nvSpPr>
          <p:spPr>
            <a:xfrm rot="5109719">
              <a:off x="19774373" y="6928670"/>
              <a:ext cx="3272002" cy="1058670"/>
            </a:xfrm>
            <a:prstGeom prst="curvedDownArrow">
              <a:avLst/>
            </a:prstGeom>
            <a:gradFill>
              <a:gsLst>
                <a:gs pos="0">
                  <a:srgbClr val="45B0A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5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  <a:sym typeface="Microsoft YaHei"/>
              </a:endParaRPr>
            </a:p>
          </p:txBody>
        </p:sp>
        <p:sp>
          <p:nvSpPr>
            <p:cNvPr id="1049038" name="TextBox 57"/>
            <p:cNvSpPr txBox="1"/>
            <p:nvPr/>
          </p:nvSpPr>
          <p:spPr>
            <a:xfrm>
              <a:off x="21410374" y="7196395"/>
              <a:ext cx="3215565" cy="669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精准服务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endParaRPr>
            </a:p>
          </p:txBody>
        </p:sp>
      </p:grpSp>
      <p:grpSp>
        <p:nvGrpSpPr>
          <p:cNvPr id="127" name="组 25"/>
          <p:cNvGrpSpPr/>
          <p:nvPr/>
        </p:nvGrpSpPr>
        <p:grpSpPr>
          <a:xfrm>
            <a:off x="1327042" y="2781890"/>
            <a:ext cx="1649957" cy="1504798"/>
            <a:chOff x="2262536" y="5884558"/>
            <a:chExt cx="3744900" cy="3272002"/>
          </a:xfrm>
        </p:grpSpPr>
        <p:sp>
          <p:nvSpPr>
            <p:cNvPr id="1049039" name="下弧形箭头 156"/>
            <p:cNvSpPr/>
            <p:nvPr/>
          </p:nvSpPr>
          <p:spPr>
            <a:xfrm rot="5109719" flipH="1" flipV="1">
              <a:off x="3842100" y="6991224"/>
              <a:ext cx="3272002" cy="1058670"/>
            </a:xfrm>
            <a:prstGeom prst="curvedDownArrow">
              <a:avLst/>
            </a:prstGeom>
            <a:gradFill>
              <a:gsLst>
                <a:gs pos="0">
                  <a:srgbClr val="45B0A0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5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  <a:sym typeface="Microsoft YaHei"/>
              </a:endParaRPr>
            </a:p>
          </p:txBody>
        </p:sp>
        <p:sp>
          <p:nvSpPr>
            <p:cNvPr id="1049040" name="TextBox 57"/>
            <p:cNvSpPr txBox="1"/>
            <p:nvPr/>
          </p:nvSpPr>
          <p:spPr>
            <a:xfrm>
              <a:off x="2262536" y="7203287"/>
              <a:ext cx="3215564" cy="669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经济提升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endParaRPr>
            </a:p>
          </p:txBody>
        </p:sp>
      </p:grpSp>
      <p:sp>
        <p:nvSpPr>
          <p:cNvPr id="1049041" name="TextBox 56"/>
          <p:cNvSpPr txBox="1"/>
          <p:nvPr/>
        </p:nvSpPr>
        <p:spPr>
          <a:xfrm>
            <a:off x="2655554" y="5636271"/>
            <a:ext cx="122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全息档案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42" name="TextBox 57"/>
          <p:cNvSpPr txBox="1"/>
          <p:nvPr/>
        </p:nvSpPr>
        <p:spPr>
          <a:xfrm>
            <a:off x="4237022" y="5636271"/>
            <a:ext cx="141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成长通道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43" name="TextBox 58"/>
          <p:cNvSpPr txBox="1"/>
          <p:nvPr/>
        </p:nvSpPr>
        <p:spPr>
          <a:xfrm>
            <a:off x="5887691" y="5636271"/>
            <a:ext cx="141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专享权益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44" name="TextBox 59"/>
          <p:cNvSpPr txBox="1"/>
          <p:nvPr/>
        </p:nvSpPr>
        <p:spPr>
          <a:xfrm>
            <a:off x="7420245" y="5636271"/>
            <a:ext cx="172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商机获取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45" name="TextBox 59"/>
          <p:cNvSpPr txBox="1"/>
          <p:nvPr/>
        </p:nvSpPr>
        <p:spPr>
          <a:xfrm>
            <a:off x="9055926" y="1652645"/>
            <a:ext cx="172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智能服务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sp>
        <p:nvSpPr>
          <p:cNvPr id="1049046" name="TextBox 59"/>
          <p:cNvSpPr txBox="1"/>
          <p:nvPr/>
        </p:nvSpPr>
        <p:spPr>
          <a:xfrm>
            <a:off x="8975989" y="5608460"/>
            <a:ext cx="1723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  <a:sym typeface="Microsoft YaHei"/>
              </a:rPr>
              <a:t>金融扶持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  <a:sym typeface="Microsoft YaHei"/>
            </a:endParaRPr>
          </a:p>
        </p:txBody>
      </p:sp>
      <p:grpSp>
        <p:nvGrpSpPr>
          <p:cNvPr id="128" name="Group 53"/>
          <p:cNvGrpSpPr/>
          <p:nvPr/>
        </p:nvGrpSpPr>
        <p:grpSpPr bwMode="auto">
          <a:xfrm>
            <a:off x="3060623" y="2131316"/>
            <a:ext cx="609848" cy="607134"/>
            <a:chOff x="7683932" y="9649657"/>
            <a:chExt cx="1999232" cy="1999752"/>
          </a:xfrm>
        </p:grpSpPr>
        <p:grpSp>
          <p:nvGrpSpPr>
            <p:cNvPr id="129" name="Group 78"/>
            <p:cNvGrpSpPr/>
            <p:nvPr/>
          </p:nvGrpSpPr>
          <p:grpSpPr bwMode="auto">
            <a:xfrm rot="21316916">
              <a:off x="7683932" y="9649657"/>
              <a:ext cx="1999232" cy="1999752"/>
              <a:chOff x="5013110" y="5059616"/>
              <a:chExt cx="3378533" cy="3379413"/>
            </a:xfrm>
          </p:grpSpPr>
          <p:sp>
            <p:nvSpPr>
              <p:cNvPr id="1049047" name="Oval 81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48" name="Oval 82"/>
              <p:cNvSpPr/>
              <p:nvPr/>
            </p:nvSpPr>
            <p:spPr>
              <a:xfrm>
                <a:off x="5288003" y="5334449"/>
                <a:ext cx="2829013" cy="2829747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49" name="Freeform 3"/>
            <p:cNvSpPr>
              <a:spLocks noChangeArrowheads="1"/>
            </p:cNvSpPr>
            <p:nvPr/>
          </p:nvSpPr>
          <p:spPr bwMode="auto">
            <a:xfrm>
              <a:off x="8300771" y="10295370"/>
              <a:ext cx="804670" cy="648008"/>
            </a:xfrm>
            <a:custGeom>
              <a:avLst/>
              <a:gdLst>
                <a:gd name="T0" fmla="*/ 788479 w 497"/>
                <a:gd name="T1" fmla="*/ 115022 h 400"/>
                <a:gd name="T2" fmla="*/ 788479 w 497"/>
                <a:gd name="T3" fmla="*/ 115022 h 400"/>
                <a:gd name="T4" fmla="*/ 602288 w 497"/>
                <a:gd name="T5" fmla="*/ 0 h 400"/>
                <a:gd name="T6" fmla="*/ 573145 w 497"/>
                <a:gd name="T7" fmla="*/ 0 h 400"/>
                <a:gd name="T8" fmla="*/ 401525 w 497"/>
                <a:gd name="T9" fmla="*/ 115022 h 400"/>
                <a:gd name="T10" fmla="*/ 229906 w 497"/>
                <a:gd name="T11" fmla="*/ 0 h 400"/>
                <a:gd name="T12" fmla="*/ 199144 w 497"/>
                <a:gd name="T13" fmla="*/ 0 h 400"/>
                <a:gd name="T14" fmla="*/ 12952 w 497"/>
                <a:gd name="T15" fmla="*/ 115022 h 400"/>
                <a:gd name="T16" fmla="*/ 0 w 497"/>
                <a:gd name="T17" fmla="*/ 144182 h 400"/>
                <a:gd name="T18" fmla="*/ 0 w 497"/>
                <a:gd name="T19" fmla="*/ 618849 h 400"/>
                <a:gd name="T20" fmla="*/ 12952 w 497"/>
                <a:gd name="T21" fmla="*/ 631809 h 400"/>
                <a:gd name="T22" fmla="*/ 42095 w 497"/>
                <a:gd name="T23" fmla="*/ 631809 h 400"/>
                <a:gd name="T24" fmla="*/ 213715 w 497"/>
                <a:gd name="T25" fmla="*/ 531367 h 400"/>
                <a:gd name="T26" fmla="*/ 386954 w 497"/>
                <a:gd name="T27" fmla="*/ 631809 h 400"/>
                <a:gd name="T28" fmla="*/ 416097 w 497"/>
                <a:gd name="T29" fmla="*/ 631809 h 400"/>
                <a:gd name="T30" fmla="*/ 587717 w 497"/>
                <a:gd name="T31" fmla="*/ 531367 h 400"/>
                <a:gd name="T32" fmla="*/ 760956 w 497"/>
                <a:gd name="T33" fmla="*/ 631809 h 400"/>
                <a:gd name="T34" fmla="*/ 773908 w 497"/>
                <a:gd name="T35" fmla="*/ 646389 h 400"/>
                <a:gd name="T36" fmla="*/ 788479 w 497"/>
                <a:gd name="T37" fmla="*/ 631809 h 400"/>
                <a:gd name="T38" fmla="*/ 803051 w 497"/>
                <a:gd name="T39" fmla="*/ 618849 h 400"/>
                <a:gd name="T40" fmla="*/ 803051 w 497"/>
                <a:gd name="T41" fmla="*/ 144182 h 400"/>
                <a:gd name="T42" fmla="*/ 788479 w 497"/>
                <a:gd name="T43" fmla="*/ 115022 h 400"/>
                <a:gd name="T44" fmla="*/ 186191 w 497"/>
                <a:gd name="T45" fmla="*/ 474667 h 400"/>
                <a:gd name="T46" fmla="*/ 186191 w 497"/>
                <a:gd name="T47" fmla="*/ 474667 h 400"/>
                <a:gd name="T48" fmla="*/ 56667 w 497"/>
                <a:gd name="T49" fmla="*/ 560528 h 400"/>
                <a:gd name="T50" fmla="*/ 56667 w 497"/>
                <a:gd name="T51" fmla="*/ 158762 h 400"/>
                <a:gd name="T52" fmla="*/ 186191 w 497"/>
                <a:gd name="T53" fmla="*/ 71281 h 400"/>
                <a:gd name="T54" fmla="*/ 186191 w 497"/>
                <a:gd name="T55" fmla="*/ 474667 h 400"/>
                <a:gd name="T56" fmla="*/ 372382 w 497"/>
                <a:gd name="T57" fmla="*/ 560528 h 400"/>
                <a:gd name="T58" fmla="*/ 372382 w 497"/>
                <a:gd name="T59" fmla="*/ 560528 h 400"/>
                <a:gd name="T60" fmla="*/ 242858 w 497"/>
                <a:gd name="T61" fmla="*/ 474667 h 400"/>
                <a:gd name="T62" fmla="*/ 242858 w 497"/>
                <a:gd name="T63" fmla="*/ 71281 h 400"/>
                <a:gd name="T64" fmla="*/ 372382 w 497"/>
                <a:gd name="T65" fmla="*/ 158762 h 400"/>
                <a:gd name="T66" fmla="*/ 372382 w 497"/>
                <a:gd name="T67" fmla="*/ 560528 h 400"/>
                <a:gd name="T68" fmla="*/ 558574 w 497"/>
                <a:gd name="T69" fmla="*/ 474667 h 400"/>
                <a:gd name="T70" fmla="*/ 558574 w 497"/>
                <a:gd name="T71" fmla="*/ 474667 h 400"/>
                <a:gd name="T72" fmla="*/ 430668 w 497"/>
                <a:gd name="T73" fmla="*/ 560528 h 400"/>
                <a:gd name="T74" fmla="*/ 430668 w 497"/>
                <a:gd name="T75" fmla="*/ 158762 h 400"/>
                <a:gd name="T76" fmla="*/ 558574 w 497"/>
                <a:gd name="T77" fmla="*/ 71281 h 400"/>
                <a:gd name="T78" fmla="*/ 558574 w 497"/>
                <a:gd name="T79" fmla="*/ 474667 h 400"/>
                <a:gd name="T80" fmla="*/ 746384 w 497"/>
                <a:gd name="T81" fmla="*/ 560528 h 400"/>
                <a:gd name="T82" fmla="*/ 746384 w 497"/>
                <a:gd name="T83" fmla="*/ 560528 h 400"/>
                <a:gd name="T84" fmla="*/ 615241 w 497"/>
                <a:gd name="T85" fmla="*/ 474667 h 400"/>
                <a:gd name="T86" fmla="*/ 615241 w 497"/>
                <a:gd name="T87" fmla="*/ 71281 h 400"/>
                <a:gd name="T88" fmla="*/ 746384 w 497"/>
                <a:gd name="T89" fmla="*/ 158762 h 400"/>
                <a:gd name="T90" fmla="*/ 746384 w 497"/>
                <a:gd name="T91" fmla="*/ 560528 h 4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30" name="Group 54"/>
          <p:cNvGrpSpPr/>
          <p:nvPr/>
        </p:nvGrpSpPr>
        <p:grpSpPr bwMode="auto">
          <a:xfrm>
            <a:off x="8123896" y="2155996"/>
            <a:ext cx="609848" cy="607134"/>
            <a:chOff x="14361737" y="2978422"/>
            <a:chExt cx="1999231" cy="1999752"/>
          </a:xfrm>
        </p:grpSpPr>
        <p:grpSp>
          <p:nvGrpSpPr>
            <p:cNvPr id="131" name="Group 74"/>
            <p:cNvGrpSpPr/>
            <p:nvPr/>
          </p:nvGrpSpPr>
          <p:grpSpPr bwMode="auto">
            <a:xfrm rot="-283084">
              <a:off x="14361737" y="2978422"/>
              <a:ext cx="1999231" cy="1999752"/>
              <a:chOff x="5013110" y="5059616"/>
              <a:chExt cx="3378533" cy="3379413"/>
            </a:xfrm>
          </p:grpSpPr>
          <p:sp>
            <p:nvSpPr>
              <p:cNvPr id="1049050" name="Oval 7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51" name="Oval 77"/>
              <p:cNvSpPr/>
              <p:nvPr/>
            </p:nvSpPr>
            <p:spPr>
              <a:xfrm>
                <a:off x="5287870" y="5334448"/>
                <a:ext cx="2829013" cy="2829749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52" name="Freeform 22"/>
            <p:cNvSpPr>
              <a:spLocks noChangeArrowheads="1"/>
            </p:cNvSpPr>
            <p:nvPr/>
          </p:nvSpPr>
          <p:spPr bwMode="auto">
            <a:xfrm>
              <a:off x="15014064" y="3584307"/>
              <a:ext cx="747702" cy="747708"/>
            </a:xfrm>
            <a:custGeom>
              <a:avLst/>
              <a:gdLst>
                <a:gd name="T0" fmla="*/ 373040 w 461"/>
                <a:gd name="T1" fmla="*/ 12975 h 461"/>
                <a:gd name="T2" fmla="*/ 373040 w 461"/>
                <a:gd name="T3" fmla="*/ 12975 h 461"/>
                <a:gd name="T4" fmla="*/ 0 w 461"/>
                <a:gd name="T5" fmla="*/ 387640 h 461"/>
                <a:gd name="T6" fmla="*/ 373040 w 461"/>
                <a:gd name="T7" fmla="*/ 746086 h 461"/>
                <a:gd name="T8" fmla="*/ 746080 w 461"/>
                <a:gd name="T9" fmla="*/ 373043 h 461"/>
                <a:gd name="T10" fmla="*/ 373040 w 461"/>
                <a:gd name="T11" fmla="*/ 12975 h 461"/>
                <a:gd name="T12" fmla="*/ 373040 w 461"/>
                <a:gd name="T13" fmla="*/ 56767 h 461"/>
                <a:gd name="T14" fmla="*/ 373040 w 461"/>
                <a:gd name="T15" fmla="*/ 56767 h 461"/>
                <a:gd name="T16" fmla="*/ 517390 w 461"/>
                <a:gd name="T17" fmla="*/ 85962 h 461"/>
                <a:gd name="T18" fmla="*/ 471977 w 461"/>
                <a:gd name="T19" fmla="*/ 171924 h 461"/>
                <a:gd name="T20" fmla="*/ 373040 w 461"/>
                <a:gd name="T21" fmla="*/ 157327 h 461"/>
                <a:gd name="T22" fmla="*/ 272481 w 461"/>
                <a:gd name="T23" fmla="*/ 171924 h 461"/>
                <a:gd name="T24" fmla="*/ 228690 w 461"/>
                <a:gd name="T25" fmla="*/ 85962 h 461"/>
                <a:gd name="T26" fmla="*/ 373040 w 461"/>
                <a:gd name="T27" fmla="*/ 56767 h 461"/>
                <a:gd name="T28" fmla="*/ 171923 w 461"/>
                <a:gd name="T29" fmla="*/ 473602 h 461"/>
                <a:gd name="T30" fmla="*/ 171923 w 461"/>
                <a:gd name="T31" fmla="*/ 473602 h 461"/>
                <a:gd name="T32" fmla="*/ 85961 w 461"/>
                <a:gd name="T33" fmla="*/ 530370 h 461"/>
                <a:gd name="T34" fmla="*/ 56767 w 461"/>
                <a:gd name="T35" fmla="*/ 387640 h 461"/>
                <a:gd name="T36" fmla="*/ 85961 w 461"/>
                <a:gd name="T37" fmla="*/ 228692 h 461"/>
                <a:gd name="T38" fmla="*/ 171923 w 461"/>
                <a:gd name="T39" fmla="*/ 270862 h 461"/>
                <a:gd name="T40" fmla="*/ 142728 w 461"/>
                <a:gd name="T41" fmla="*/ 373043 h 461"/>
                <a:gd name="T42" fmla="*/ 171923 w 461"/>
                <a:gd name="T43" fmla="*/ 473602 h 461"/>
                <a:gd name="T44" fmla="*/ 373040 w 461"/>
                <a:gd name="T45" fmla="*/ 702294 h 461"/>
                <a:gd name="T46" fmla="*/ 373040 w 461"/>
                <a:gd name="T47" fmla="*/ 702294 h 461"/>
                <a:gd name="T48" fmla="*/ 228690 w 461"/>
                <a:gd name="T49" fmla="*/ 660124 h 461"/>
                <a:gd name="T50" fmla="*/ 272481 w 461"/>
                <a:gd name="T51" fmla="*/ 574162 h 461"/>
                <a:gd name="T52" fmla="*/ 373040 w 461"/>
                <a:gd name="T53" fmla="*/ 603357 h 461"/>
                <a:gd name="T54" fmla="*/ 471977 w 461"/>
                <a:gd name="T55" fmla="*/ 574162 h 461"/>
                <a:gd name="T56" fmla="*/ 517390 w 461"/>
                <a:gd name="T57" fmla="*/ 660124 h 461"/>
                <a:gd name="T58" fmla="*/ 373040 w 461"/>
                <a:gd name="T59" fmla="*/ 702294 h 461"/>
                <a:gd name="T60" fmla="*/ 373040 w 461"/>
                <a:gd name="T61" fmla="*/ 559565 h 461"/>
                <a:gd name="T62" fmla="*/ 373040 w 461"/>
                <a:gd name="T63" fmla="*/ 559565 h 461"/>
                <a:gd name="T64" fmla="*/ 201117 w 461"/>
                <a:gd name="T65" fmla="*/ 373043 h 461"/>
                <a:gd name="T66" fmla="*/ 373040 w 461"/>
                <a:gd name="T67" fmla="*/ 199497 h 461"/>
                <a:gd name="T68" fmla="*/ 544963 w 461"/>
                <a:gd name="T69" fmla="*/ 373043 h 461"/>
                <a:gd name="T70" fmla="*/ 373040 w 461"/>
                <a:gd name="T71" fmla="*/ 559565 h 461"/>
                <a:gd name="T72" fmla="*/ 574157 w 461"/>
                <a:gd name="T73" fmla="*/ 473602 h 461"/>
                <a:gd name="T74" fmla="*/ 574157 w 461"/>
                <a:gd name="T75" fmla="*/ 473602 h 461"/>
                <a:gd name="T76" fmla="*/ 603352 w 461"/>
                <a:gd name="T77" fmla="*/ 373043 h 461"/>
                <a:gd name="T78" fmla="*/ 574157 w 461"/>
                <a:gd name="T79" fmla="*/ 270862 h 461"/>
                <a:gd name="T80" fmla="*/ 660119 w 461"/>
                <a:gd name="T81" fmla="*/ 228692 h 461"/>
                <a:gd name="T82" fmla="*/ 689313 w 461"/>
                <a:gd name="T83" fmla="*/ 373043 h 461"/>
                <a:gd name="T84" fmla="*/ 660119 w 461"/>
                <a:gd name="T85" fmla="*/ 530370 h 461"/>
                <a:gd name="T86" fmla="*/ 574157 w 461"/>
                <a:gd name="T87" fmla="*/ 473602 h 4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32" name="Group 55"/>
          <p:cNvGrpSpPr/>
          <p:nvPr/>
        </p:nvGrpSpPr>
        <p:grpSpPr bwMode="auto">
          <a:xfrm>
            <a:off x="6423447" y="2178990"/>
            <a:ext cx="609848" cy="608047"/>
            <a:chOff x="12208441" y="5274469"/>
            <a:chExt cx="1999231" cy="1999752"/>
          </a:xfrm>
        </p:grpSpPr>
        <p:grpSp>
          <p:nvGrpSpPr>
            <p:cNvPr id="133" name="Group 61"/>
            <p:cNvGrpSpPr/>
            <p:nvPr/>
          </p:nvGrpSpPr>
          <p:grpSpPr bwMode="auto">
            <a:xfrm rot="-283084">
              <a:off x="12208441" y="5274469"/>
              <a:ext cx="1999231" cy="1999752"/>
              <a:chOff x="5013110" y="5059616"/>
              <a:chExt cx="3378533" cy="3379413"/>
            </a:xfrm>
          </p:grpSpPr>
          <p:sp>
            <p:nvSpPr>
              <p:cNvPr id="1049053" name="Oval 63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54" name="Oval 73"/>
              <p:cNvSpPr/>
              <p:nvPr/>
            </p:nvSpPr>
            <p:spPr>
              <a:xfrm>
                <a:off x="5287870" y="5334034"/>
                <a:ext cx="2829013" cy="2830576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55" name="Freeform 101"/>
            <p:cNvSpPr>
              <a:spLocks noChangeArrowheads="1"/>
            </p:cNvSpPr>
            <p:nvPr/>
          </p:nvSpPr>
          <p:spPr bwMode="auto">
            <a:xfrm>
              <a:off x="12885009" y="5933249"/>
              <a:ext cx="804670" cy="619524"/>
            </a:xfrm>
            <a:custGeom>
              <a:avLst/>
              <a:gdLst>
                <a:gd name="T0" fmla="*/ 129524 w 497"/>
                <a:gd name="T1" fmla="*/ 402204 h 382"/>
                <a:gd name="T2" fmla="*/ 129524 w 497"/>
                <a:gd name="T3" fmla="*/ 402204 h 382"/>
                <a:gd name="T4" fmla="*/ 257430 w 497"/>
                <a:gd name="T5" fmla="*/ 531947 h 382"/>
                <a:gd name="T6" fmla="*/ 401525 w 497"/>
                <a:gd name="T7" fmla="*/ 617902 h 382"/>
                <a:gd name="T8" fmla="*/ 545621 w 497"/>
                <a:gd name="T9" fmla="*/ 546543 h 382"/>
                <a:gd name="T10" fmla="*/ 631431 w 497"/>
                <a:gd name="T11" fmla="*/ 418422 h 382"/>
                <a:gd name="T12" fmla="*/ 401525 w 497"/>
                <a:gd name="T13" fmla="*/ 531947 h 382"/>
                <a:gd name="T14" fmla="*/ 129524 w 497"/>
                <a:gd name="T15" fmla="*/ 402204 h 382"/>
                <a:gd name="T16" fmla="*/ 788479 w 497"/>
                <a:gd name="T17" fmla="*/ 201102 h 382"/>
                <a:gd name="T18" fmla="*/ 788479 w 497"/>
                <a:gd name="T19" fmla="*/ 201102 h 382"/>
                <a:gd name="T20" fmla="*/ 443621 w 497"/>
                <a:gd name="T21" fmla="*/ 14596 h 382"/>
                <a:gd name="T22" fmla="*/ 357811 w 497"/>
                <a:gd name="T23" fmla="*/ 14596 h 382"/>
                <a:gd name="T24" fmla="*/ 14571 w 497"/>
                <a:gd name="T25" fmla="*/ 201102 h 382"/>
                <a:gd name="T26" fmla="*/ 14571 w 497"/>
                <a:gd name="T27" fmla="*/ 259486 h 382"/>
                <a:gd name="T28" fmla="*/ 357811 w 497"/>
                <a:gd name="T29" fmla="*/ 445992 h 382"/>
                <a:gd name="T30" fmla="*/ 443621 w 497"/>
                <a:gd name="T31" fmla="*/ 445992 h 382"/>
                <a:gd name="T32" fmla="*/ 660574 w 497"/>
                <a:gd name="T33" fmla="*/ 316249 h 382"/>
                <a:gd name="T34" fmla="*/ 430668 w 497"/>
                <a:gd name="T35" fmla="*/ 259486 h 382"/>
                <a:gd name="T36" fmla="*/ 401525 w 497"/>
                <a:gd name="T37" fmla="*/ 272461 h 382"/>
                <a:gd name="T38" fmla="*/ 328668 w 497"/>
                <a:gd name="T39" fmla="*/ 215698 h 382"/>
                <a:gd name="T40" fmla="*/ 401525 w 497"/>
                <a:gd name="T41" fmla="*/ 173532 h 382"/>
                <a:gd name="T42" fmla="*/ 474383 w 497"/>
                <a:gd name="T43" fmla="*/ 201102 h 382"/>
                <a:gd name="T44" fmla="*/ 717241 w 497"/>
                <a:gd name="T45" fmla="*/ 287057 h 382"/>
                <a:gd name="T46" fmla="*/ 788479 w 497"/>
                <a:gd name="T47" fmla="*/ 259486 h 382"/>
                <a:gd name="T48" fmla="*/ 788479 w 497"/>
                <a:gd name="T49" fmla="*/ 201102 h 382"/>
                <a:gd name="T50" fmla="*/ 688098 w 497"/>
                <a:gd name="T51" fmla="*/ 561140 h 382"/>
                <a:gd name="T52" fmla="*/ 688098 w 497"/>
                <a:gd name="T53" fmla="*/ 561140 h 382"/>
                <a:gd name="T54" fmla="*/ 746384 w 497"/>
                <a:gd name="T55" fmla="*/ 546543 h 382"/>
                <a:gd name="T56" fmla="*/ 717241 w 497"/>
                <a:gd name="T57" fmla="*/ 287057 h 382"/>
                <a:gd name="T58" fmla="*/ 660574 w 497"/>
                <a:gd name="T59" fmla="*/ 316249 h 382"/>
                <a:gd name="T60" fmla="*/ 688098 w 497"/>
                <a:gd name="T61" fmla="*/ 561140 h 3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34" name="Group 56"/>
          <p:cNvGrpSpPr/>
          <p:nvPr/>
        </p:nvGrpSpPr>
        <p:grpSpPr bwMode="auto">
          <a:xfrm>
            <a:off x="4785377" y="2156279"/>
            <a:ext cx="609848" cy="608047"/>
            <a:chOff x="9907711" y="7463571"/>
            <a:chExt cx="1999231" cy="1999752"/>
          </a:xfrm>
        </p:grpSpPr>
        <p:grpSp>
          <p:nvGrpSpPr>
            <p:cNvPr id="135" name="Group 57"/>
            <p:cNvGrpSpPr/>
            <p:nvPr/>
          </p:nvGrpSpPr>
          <p:grpSpPr bwMode="auto">
            <a:xfrm rot="-283084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049056" name="Oval 59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57" name="Oval 60"/>
              <p:cNvSpPr/>
              <p:nvPr/>
            </p:nvSpPr>
            <p:spPr>
              <a:xfrm>
                <a:off x="5287870" y="5334034"/>
                <a:ext cx="2829013" cy="2830576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58" name="Freeform 104"/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328670 w 497"/>
                <a:gd name="T1" fmla="*/ 412722 h 337"/>
                <a:gd name="T2" fmla="*/ 328670 w 497"/>
                <a:gd name="T3" fmla="*/ 412722 h 337"/>
                <a:gd name="T4" fmla="*/ 357814 w 497"/>
                <a:gd name="T5" fmla="*/ 525137 h 337"/>
                <a:gd name="T6" fmla="*/ 458196 w 497"/>
                <a:gd name="T7" fmla="*/ 497836 h 337"/>
                <a:gd name="T8" fmla="*/ 644388 w 497"/>
                <a:gd name="T9" fmla="*/ 14453 h 337"/>
                <a:gd name="T10" fmla="*/ 328670 w 497"/>
                <a:gd name="T11" fmla="*/ 412722 h 337"/>
                <a:gd name="T12" fmla="*/ 401528 w 497"/>
                <a:gd name="T13" fmla="*/ 114021 h 337"/>
                <a:gd name="T14" fmla="*/ 401528 w 497"/>
                <a:gd name="T15" fmla="*/ 114021 h 337"/>
                <a:gd name="T16" fmla="*/ 443624 w 497"/>
                <a:gd name="T17" fmla="*/ 114021 h 337"/>
                <a:gd name="T18" fmla="*/ 501911 w 497"/>
                <a:gd name="T19" fmla="*/ 41754 h 337"/>
                <a:gd name="T20" fmla="*/ 401528 w 497"/>
                <a:gd name="T21" fmla="*/ 27301 h 337"/>
                <a:gd name="T22" fmla="*/ 0 w 497"/>
                <a:gd name="T23" fmla="*/ 454476 h 337"/>
                <a:gd name="T24" fmla="*/ 0 w 497"/>
                <a:gd name="T25" fmla="*/ 497836 h 337"/>
                <a:gd name="T26" fmla="*/ 42096 w 497"/>
                <a:gd name="T27" fmla="*/ 539590 h 337"/>
                <a:gd name="T28" fmla="*/ 85811 w 497"/>
                <a:gd name="T29" fmla="*/ 497836 h 337"/>
                <a:gd name="T30" fmla="*/ 85811 w 497"/>
                <a:gd name="T31" fmla="*/ 454476 h 337"/>
                <a:gd name="T32" fmla="*/ 401528 w 497"/>
                <a:gd name="T33" fmla="*/ 114021 h 337"/>
                <a:gd name="T34" fmla="*/ 688103 w 497"/>
                <a:gd name="T35" fmla="*/ 157380 h 337"/>
                <a:gd name="T36" fmla="*/ 688103 w 497"/>
                <a:gd name="T37" fmla="*/ 157380 h 337"/>
                <a:gd name="T38" fmla="*/ 658960 w 497"/>
                <a:gd name="T39" fmla="*/ 242494 h 337"/>
                <a:gd name="T40" fmla="*/ 715627 w 497"/>
                <a:gd name="T41" fmla="*/ 454476 h 337"/>
                <a:gd name="T42" fmla="*/ 715627 w 497"/>
                <a:gd name="T43" fmla="*/ 497836 h 337"/>
                <a:gd name="T44" fmla="*/ 759342 w 497"/>
                <a:gd name="T45" fmla="*/ 539590 h 337"/>
                <a:gd name="T46" fmla="*/ 759342 w 497"/>
                <a:gd name="T47" fmla="*/ 539590 h 337"/>
                <a:gd name="T48" fmla="*/ 803057 w 497"/>
                <a:gd name="T49" fmla="*/ 497836 h 337"/>
                <a:gd name="T50" fmla="*/ 803057 w 497"/>
                <a:gd name="T51" fmla="*/ 454476 h 337"/>
                <a:gd name="T52" fmla="*/ 688103 w 497"/>
                <a:gd name="T53" fmla="*/ 157380 h 3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36" name="Group 107"/>
          <p:cNvGrpSpPr/>
          <p:nvPr/>
        </p:nvGrpSpPr>
        <p:grpSpPr bwMode="auto">
          <a:xfrm>
            <a:off x="9648104" y="2150666"/>
            <a:ext cx="610768" cy="607134"/>
            <a:chOff x="9907711" y="7463571"/>
            <a:chExt cx="1999231" cy="1999752"/>
          </a:xfrm>
        </p:grpSpPr>
        <p:grpSp>
          <p:nvGrpSpPr>
            <p:cNvPr id="137" name="Group 108"/>
            <p:cNvGrpSpPr/>
            <p:nvPr/>
          </p:nvGrpSpPr>
          <p:grpSpPr bwMode="auto">
            <a:xfrm rot="-283084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049059" name="Oval 110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60" name="Oval 111"/>
              <p:cNvSpPr/>
              <p:nvPr/>
            </p:nvSpPr>
            <p:spPr>
              <a:xfrm>
                <a:off x="5287457" y="5334448"/>
                <a:ext cx="2829839" cy="2829749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61" name="Freeform 104"/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328670 w 497"/>
                <a:gd name="T1" fmla="*/ 412722 h 337"/>
                <a:gd name="T2" fmla="*/ 328670 w 497"/>
                <a:gd name="T3" fmla="*/ 412722 h 337"/>
                <a:gd name="T4" fmla="*/ 357814 w 497"/>
                <a:gd name="T5" fmla="*/ 525137 h 337"/>
                <a:gd name="T6" fmla="*/ 458196 w 497"/>
                <a:gd name="T7" fmla="*/ 497836 h 337"/>
                <a:gd name="T8" fmla="*/ 644388 w 497"/>
                <a:gd name="T9" fmla="*/ 14453 h 337"/>
                <a:gd name="T10" fmla="*/ 328670 w 497"/>
                <a:gd name="T11" fmla="*/ 412722 h 337"/>
                <a:gd name="T12" fmla="*/ 401528 w 497"/>
                <a:gd name="T13" fmla="*/ 114021 h 337"/>
                <a:gd name="T14" fmla="*/ 401528 w 497"/>
                <a:gd name="T15" fmla="*/ 114021 h 337"/>
                <a:gd name="T16" fmla="*/ 443624 w 497"/>
                <a:gd name="T17" fmla="*/ 114021 h 337"/>
                <a:gd name="T18" fmla="*/ 501911 w 497"/>
                <a:gd name="T19" fmla="*/ 41754 h 337"/>
                <a:gd name="T20" fmla="*/ 401528 w 497"/>
                <a:gd name="T21" fmla="*/ 27301 h 337"/>
                <a:gd name="T22" fmla="*/ 0 w 497"/>
                <a:gd name="T23" fmla="*/ 454476 h 337"/>
                <a:gd name="T24" fmla="*/ 0 w 497"/>
                <a:gd name="T25" fmla="*/ 497836 h 337"/>
                <a:gd name="T26" fmla="*/ 42096 w 497"/>
                <a:gd name="T27" fmla="*/ 539590 h 337"/>
                <a:gd name="T28" fmla="*/ 85811 w 497"/>
                <a:gd name="T29" fmla="*/ 497836 h 337"/>
                <a:gd name="T30" fmla="*/ 85811 w 497"/>
                <a:gd name="T31" fmla="*/ 454476 h 337"/>
                <a:gd name="T32" fmla="*/ 401528 w 497"/>
                <a:gd name="T33" fmla="*/ 114021 h 337"/>
                <a:gd name="T34" fmla="*/ 688103 w 497"/>
                <a:gd name="T35" fmla="*/ 157380 h 337"/>
                <a:gd name="T36" fmla="*/ 688103 w 497"/>
                <a:gd name="T37" fmla="*/ 157380 h 337"/>
                <a:gd name="T38" fmla="*/ 658960 w 497"/>
                <a:gd name="T39" fmla="*/ 242494 h 337"/>
                <a:gd name="T40" fmla="*/ 715627 w 497"/>
                <a:gd name="T41" fmla="*/ 454476 h 337"/>
                <a:gd name="T42" fmla="*/ 715627 w 497"/>
                <a:gd name="T43" fmla="*/ 497836 h 337"/>
                <a:gd name="T44" fmla="*/ 759342 w 497"/>
                <a:gd name="T45" fmla="*/ 539590 h 337"/>
                <a:gd name="T46" fmla="*/ 759342 w 497"/>
                <a:gd name="T47" fmla="*/ 539590 h 337"/>
                <a:gd name="T48" fmla="*/ 803057 w 497"/>
                <a:gd name="T49" fmla="*/ 497836 h 337"/>
                <a:gd name="T50" fmla="*/ 803057 w 497"/>
                <a:gd name="T51" fmla="*/ 454476 h 337"/>
                <a:gd name="T52" fmla="*/ 688103 w 497"/>
                <a:gd name="T53" fmla="*/ 157380 h 3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38" name="Group 54"/>
          <p:cNvGrpSpPr/>
          <p:nvPr/>
        </p:nvGrpSpPr>
        <p:grpSpPr bwMode="auto">
          <a:xfrm>
            <a:off x="2995294" y="4756835"/>
            <a:ext cx="609848" cy="607134"/>
            <a:chOff x="14361737" y="2978422"/>
            <a:chExt cx="1999231" cy="1999752"/>
          </a:xfrm>
        </p:grpSpPr>
        <p:grpSp>
          <p:nvGrpSpPr>
            <p:cNvPr id="139" name="Group 74"/>
            <p:cNvGrpSpPr/>
            <p:nvPr/>
          </p:nvGrpSpPr>
          <p:grpSpPr bwMode="auto">
            <a:xfrm rot="-283084">
              <a:off x="14361737" y="2978422"/>
              <a:ext cx="1999231" cy="1999752"/>
              <a:chOff x="5013110" y="5059616"/>
              <a:chExt cx="3378533" cy="3379413"/>
            </a:xfrm>
          </p:grpSpPr>
          <p:sp>
            <p:nvSpPr>
              <p:cNvPr id="1049062" name="Oval 7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63" name="Oval 77"/>
              <p:cNvSpPr/>
              <p:nvPr/>
            </p:nvSpPr>
            <p:spPr>
              <a:xfrm>
                <a:off x="5287870" y="5334448"/>
                <a:ext cx="2829013" cy="2829749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64" name="Freeform 22"/>
            <p:cNvSpPr>
              <a:spLocks noChangeArrowheads="1"/>
            </p:cNvSpPr>
            <p:nvPr/>
          </p:nvSpPr>
          <p:spPr bwMode="auto">
            <a:xfrm>
              <a:off x="15014064" y="3584307"/>
              <a:ext cx="747702" cy="747708"/>
            </a:xfrm>
            <a:custGeom>
              <a:avLst/>
              <a:gdLst>
                <a:gd name="T0" fmla="*/ 373040 w 461"/>
                <a:gd name="T1" fmla="*/ 12975 h 461"/>
                <a:gd name="T2" fmla="*/ 373040 w 461"/>
                <a:gd name="T3" fmla="*/ 12975 h 461"/>
                <a:gd name="T4" fmla="*/ 0 w 461"/>
                <a:gd name="T5" fmla="*/ 387640 h 461"/>
                <a:gd name="T6" fmla="*/ 373040 w 461"/>
                <a:gd name="T7" fmla="*/ 746086 h 461"/>
                <a:gd name="T8" fmla="*/ 746080 w 461"/>
                <a:gd name="T9" fmla="*/ 373043 h 461"/>
                <a:gd name="T10" fmla="*/ 373040 w 461"/>
                <a:gd name="T11" fmla="*/ 12975 h 461"/>
                <a:gd name="T12" fmla="*/ 373040 w 461"/>
                <a:gd name="T13" fmla="*/ 56767 h 461"/>
                <a:gd name="T14" fmla="*/ 373040 w 461"/>
                <a:gd name="T15" fmla="*/ 56767 h 461"/>
                <a:gd name="T16" fmla="*/ 517390 w 461"/>
                <a:gd name="T17" fmla="*/ 85962 h 461"/>
                <a:gd name="T18" fmla="*/ 471977 w 461"/>
                <a:gd name="T19" fmla="*/ 171924 h 461"/>
                <a:gd name="T20" fmla="*/ 373040 w 461"/>
                <a:gd name="T21" fmla="*/ 157327 h 461"/>
                <a:gd name="T22" fmla="*/ 272481 w 461"/>
                <a:gd name="T23" fmla="*/ 171924 h 461"/>
                <a:gd name="T24" fmla="*/ 228690 w 461"/>
                <a:gd name="T25" fmla="*/ 85962 h 461"/>
                <a:gd name="T26" fmla="*/ 373040 w 461"/>
                <a:gd name="T27" fmla="*/ 56767 h 461"/>
                <a:gd name="T28" fmla="*/ 171923 w 461"/>
                <a:gd name="T29" fmla="*/ 473602 h 461"/>
                <a:gd name="T30" fmla="*/ 171923 w 461"/>
                <a:gd name="T31" fmla="*/ 473602 h 461"/>
                <a:gd name="T32" fmla="*/ 85961 w 461"/>
                <a:gd name="T33" fmla="*/ 530370 h 461"/>
                <a:gd name="T34" fmla="*/ 56767 w 461"/>
                <a:gd name="T35" fmla="*/ 387640 h 461"/>
                <a:gd name="T36" fmla="*/ 85961 w 461"/>
                <a:gd name="T37" fmla="*/ 228692 h 461"/>
                <a:gd name="T38" fmla="*/ 171923 w 461"/>
                <a:gd name="T39" fmla="*/ 270862 h 461"/>
                <a:gd name="T40" fmla="*/ 142728 w 461"/>
                <a:gd name="T41" fmla="*/ 373043 h 461"/>
                <a:gd name="T42" fmla="*/ 171923 w 461"/>
                <a:gd name="T43" fmla="*/ 473602 h 461"/>
                <a:gd name="T44" fmla="*/ 373040 w 461"/>
                <a:gd name="T45" fmla="*/ 702294 h 461"/>
                <a:gd name="T46" fmla="*/ 373040 w 461"/>
                <a:gd name="T47" fmla="*/ 702294 h 461"/>
                <a:gd name="T48" fmla="*/ 228690 w 461"/>
                <a:gd name="T49" fmla="*/ 660124 h 461"/>
                <a:gd name="T50" fmla="*/ 272481 w 461"/>
                <a:gd name="T51" fmla="*/ 574162 h 461"/>
                <a:gd name="T52" fmla="*/ 373040 w 461"/>
                <a:gd name="T53" fmla="*/ 603357 h 461"/>
                <a:gd name="T54" fmla="*/ 471977 w 461"/>
                <a:gd name="T55" fmla="*/ 574162 h 461"/>
                <a:gd name="T56" fmla="*/ 517390 w 461"/>
                <a:gd name="T57" fmla="*/ 660124 h 461"/>
                <a:gd name="T58" fmla="*/ 373040 w 461"/>
                <a:gd name="T59" fmla="*/ 702294 h 461"/>
                <a:gd name="T60" fmla="*/ 373040 w 461"/>
                <a:gd name="T61" fmla="*/ 559565 h 461"/>
                <a:gd name="T62" fmla="*/ 373040 w 461"/>
                <a:gd name="T63" fmla="*/ 559565 h 461"/>
                <a:gd name="T64" fmla="*/ 201117 w 461"/>
                <a:gd name="T65" fmla="*/ 373043 h 461"/>
                <a:gd name="T66" fmla="*/ 373040 w 461"/>
                <a:gd name="T67" fmla="*/ 199497 h 461"/>
                <a:gd name="T68" fmla="*/ 544963 w 461"/>
                <a:gd name="T69" fmla="*/ 373043 h 461"/>
                <a:gd name="T70" fmla="*/ 373040 w 461"/>
                <a:gd name="T71" fmla="*/ 559565 h 461"/>
                <a:gd name="T72" fmla="*/ 574157 w 461"/>
                <a:gd name="T73" fmla="*/ 473602 h 461"/>
                <a:gd name="T74" fmla="*/ 574157 w 461"/>
                <a:gd name="T75" fmla="*/ 473602 h 461"/>
                <a:gd name="T76" fmla="*/ 603352 w 461"/>
                <a:gd name="T77" fmla="*/ 373043 h 461"/>
                <a:gd name="T78" fmla="*/ 574157 w 461"/>
                <a:gd name="T79" fmla="*/ 270862 h 461"/>
                <a:gd name="T80" fmla="*/ 660119 w 461"/>
                <a:gd name="T81" fmla="*/ 228692 h 461"/>
                <a:gd name="T82" fmla="*/ 689313 w 461"/>
                <a:gd name="T83" fmla="*/ 373043 h 461"/>
                <a:gd name="T84" fmla="*/ 660119 w 461"/>
                <a:gd name="T85" fmla="*/ 530370 h 461"/>
                <a:gd name="T86" fmla="*/ 574157 w 461"/>
                <a:gd name="T87" fmla="*/ 473602 h 4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40" name="Group 54"/>
          <p:cNvGrpSpPr/>
          <p:nvPr/>
        </p:nvGrpSpPr>
        <p:grpSpPr bwMode="auto">
          <a:xfrm>
            <a:off x="8082503" y="4792473"/>
            <a:ext cx="609848" cy="607134"/>
            <a:chOff x="14361737" y="2978422"/>
            <a:chExt cx="1999231" cy="1999752"/>
          </a:xfrm>
        </p:grpSpPr>
        <p:grpSp>
          <p:nvGrpSpPr>
            <p:cNvPr id="141" name="Group 74"/>
            <p:cNvGrpSpPr/>
            <p:nvPr/>
          </p:nvGrpSpPr>
          <p:grpSpPr bwMode="auto">
            <a:xfrm rot="-283084">
              <a:off x="14361737" y="2978422"/>
              <a:ext cx="1999231" cy="1999752"/>
              <a:chOff x="5013110" y="5059616"/>
              <a:chExt cx="3378533" cy="3379413"/>
            </a:xfrm>
          </p:grpSpPr>
          <p:sp>
            <p:nvSpPr>
              <p:cNvPr id="1049065" name="Oval 7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66" name="Oval 77"/>
              <p:cNvSpPr/>
              <p:nvPr/>
            </p:nvSpPr>
            <p:spPr>
              <a:xfrm>
                <a:off x="5287870" y="5334448"/>
                <a:ext cx="2829013" cy="2829749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67" name="Freeform 22"/>
            <p:cNvSpPr>
              <a:spLocks noChangeArrowheads="1"/>
            </p:cNvSpPr>
            <p:nvPr/>
          </p:nvSpPr>
          <p:spPr bwMode="auto">
            <a:xfrm>
              <a:off x="15014064" y="3584307"/>
              <a:ext cx="747702" cy="747708"/>
            </a:xfrm>
            <a:custGeom>
              <a:avLst/>
              <a:gdLst>
                <a:gd name="T0" fmla="*/ 373040 w 461"/>
                <a:gd name="T1" fmla="*/ 12975 h 461"/>
                <a:gd name="T2" fmla="*/ 373040 w 461"/>
                <a:gd name="T3" fmla="*/ 12975 h 461"/>
                <a:gd name="T4" fmla="*/ 0 w 461"/>
                <a:gd name="T5" fmla="*/ 387640 h 461"/>
                <a:gd name="T6" fmla="*/ 373040 w 461"/>
                <a:gd name="T7" fmla="*/ 746086 h 461"/>
                <a:gd name="T8" fmla="*/ 746080 w 461"/>
                <a:gd name="T9" fmla="*/ 373043 h 461"/>
                <a:gd name="T10" fmla="*/ 373040 w 461"/>
                <a:gd name="T11" fmla="*/ 12975 h 461"/>
                <a:gd name="T12" fmla="*/ 373040 w 461"/>
                <a:gd name="T13" fmla="*/ 56767 h 461"/>
                <a:gd name="T14" fmla="*/ 373040 w 461"/>
                <a:gd name="T15" fmla="*/ 56767 h 461"/>
                <a:gd name="T16" fmla="*/ 517390 w 461"/>
                <a:gd name="T17" fmla="*/ 85962 h 461"/>
                <a:gd name="T18" fmla="*/ 471977 w 461"/>
                <a:gd name="T19" fmla="*/ 171924 h 461"/>
                <a:gd name="T20" fmla="*/ 373040 w 461"/>
                <a:gd name="T21" fmla="*/ 157327 h 461"/>
                <a:gd name="T22" fmla="*/ 272481 w 461"/>
                <a:gd name="T23" fmla="*/ 171924 h 461"/>
                <a:gd name="T24" fmla="*/ 228690 w 461"/>
                <a:gd name="T25" fmla="*/ 85962 h 461"/>
                <a:gd name="T26" fmla="*/ 373040 w 461"/>
                <a:gd name="T27" fmla="*/ 56767 h 461"/>
                <a:gd name="T28" fmla="*/ 171923 w 461"/>
                <a:gd name="T29" fmla="*/ 473602 h 461"/>
                <a:gd name="T30" fmla="*/ 171923 w 461"/>
                <a:gd name="T31" fmla="*/ 473602 h 461"/>
                <a:gd name="T32" fmla="*/ 85961 w 461"/>
                <a:gd name="T33" fmla="*/ 530370 h 461"/>
                <a:gd name="T34" fmla="*/ 56767 w 461"/>
                <a:gd name="T35" fmla="*/ 387640 h 461"/>
                <a:gd name="T36" fmla="*/ 85961 w 461"/>
                <a:gd name="T37" fmla="*/ 228692 h 461"/>
                <a:gd name="T38" fmla="*/ 171923 w 461"/>
                <a:gd name="T39" fmla="*/ 270862 h 461"/>
                <a:gd name="T40" fmla="*/ 142728 w 461"/>
                <a:gd name="T41" fmla="*/ 373043 h 461"/>
                <a:gd name="T42" fmla="*/ 171923 w 461"/>
                <a:gd name="T43" fmla="*/ 473602 h 461"/>
                <a:gd name="T44" fmla="*/ 373040 w 461"/>
                <a:gd name="T45" fmla="*/ 702294 h 461"/>
                <a:gd name="T46" fmla="*/ 373040 w 461"/>
                <a:gd name="T47" fmla="*/ 702294 h 461"/>
                <a:gd name="T48" fmla="*/ 228690 w 461"/>
                <a:gd name="T49" fmla="*/ 660124 h 461"/>
                <a:gd name="T50" fmla="*/ 272481 w 461"/>
                <a:gd name="T51" fmla="*/ 574162 h 461"/>
                <a:gd name="T52" fmla="*/ 373040 w 461"/>
                <a:gd name="T53" fmla="*/ 603357 h 461"/>
                <a:gd name="T54" fmla="*/ 471977 w 461"/>
                <a:gd name="T55" fmla="*/ 574162 h 461"/>
                <a:gd name="T56" fmla="*/ 517390 w 461"/>
                <a:gd name="T57" fmla="*/ 660124 h 461"/>
                <a:gd name="T58" fmla="*/ 373040 w 461"/>
                <a:gd name="T59" fmla="*/ 702294 h 461"/>
                <a:gd name="T60" fmla="*/ 373040 w 461"/>
                <a:gd name="T61" fmla="*/ 559565 h 461"/>
                <a:gd name="T62" fmla="*/ 373040 w 461"/>
                <a:gd name="T63" fmla="*/ 559565 h 461"/>
                <a:gd name="T64" fmla="*/ 201117 w 461"/>
                <a:gd name="T65" fmla="*/ 373043 h 461"/>
                <a:gd name="T66" fmla="*/ 373040 w 461"/>
                <a:gd name="T67" fmla="*/ 199497 h 461"/>
                <a:gd name="T68" fmla="*/ 544963 w 461"/>
                <a:gd name="T69" fmla="*/ 373043 h 461"/>
                <a:gd name="T70" fmla="*/ 373040 w 461"/>
                <a:gd name="T71" fmla="*/ 559565 h 461"/>
                <a:gd name="T72" fmla="*/ 574157 w 461"/>
                <a:gd name="T73" fmla="*/ 473602 h 461"/>
                <a:gd name="T74" fmla="*/ 574157 w 461"/>
                <a:gd name="T75" fmla="*/ 473602 h 461"/>
                <a:gd name="T76" fmla="*/ 603352 w 461"/>
                <a:gd name="T77" fmla="*/ 373043 h 461"/>
                <a:gd name="T78" fmla="*/ 574157 w 461"/>
                <a:gd name="T79" fmla="*/ 270862 h 461"/>
                <a:gd name="T80" fmla="*/ 660119 w 461"/>
                <a:gd name="T81" fmla="*/ 228692 h 461"/>
                <a:gd name="T82" fmla="*/ 689313 w 461"/>
                <a:gd name="T83" fmla="*/ 373043 h 461"/>
                <a:gd name="T84" fmla="*/ 660119 w 461"/>
                <a:gd name="T85" fmla="*/ 530370 h 461"/>
                <a:gd name="T86" fmla="*/ 574157 w 461"/>
                <a:gd name="T87" fmla="*/ 473602 h 4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42" name="Group 55"/>
          <p:cNvGrpSpPr/>
          <p:nvPr/>
        </p:nvGrpSpPr>
        <p:grpSpPr bwMode="auto">
          <a:xfrm>
            <a:off x="6358119" y="4757790"/>
            <a:ext cx="609848" cy="608047"/>
            <a:chOff x="12208441" y="5274469"/>
            <a:chExt cx="1999231" cy="1999752"/>
          </a:xfrm>
        </p:grpSpPr>
        <p:grpSp>
          <p:nvGrpSpPr>
            <p:cNvPr id="143" name="Group 61"/>
            <p:cNvGrpSpPr/>
            <p:nvPr/>
          </p:nvGrpSpPr>
          <p:grpSpPr bwMode="auto">
            <a:xfrm rot="-283084">
              <a:off x="12208441" y="5274469"/>
              <a:ext cx="1999231" cy="1999752"/>
              <a:chOff x="5013110" y="5059616"/>
              <a:chExt cx="3378533" cy="3379413"/>
            </a:xfrm>
          </p:grpSpPr>
          <p:sp>
            <p:nvSpPr>
              <p:cNvPr id="1049068" name="Oval 63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69" name="Oval 73"/>
              <p:cNvSpPr/>
              <p:nvPr/>
            </p:nvSpPr>
            <p:spPr>
              <a:xfrm>
                <a:off x="5287870" y="5334034"/>
                <a:ext cx="2829013" cy="2830576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70" name="Freeform 101"/>
            <p:cNvSpPr>
              <a:spLocks noChangeArrowheads="1"/>
            </p:cNvSpPr>
            <p:nvPr/>
          </p:nvSpPr>
          <p:spPr bwMode="auto">
            <a:xfrm>
              <a:off x="12885009" y="5933249"/>
              <a:ext cx="804670" cy="619524"/>
            </a:xfrm>
            <a:custGeom>
              <a:avLst/>
              <a:gdLst>
                <a:gd name="T0" fmla="*/ 129524 w 497"/>
                <a:gd name="T1" fmla="*/ 402204 h 382"/>
                <a:gd name="T2" fmla="*/ 129524 w 497"/>
                <a:gd name="T3" fmla="*/ 402204 h 382"/>
                <a:gd name="T4" fmla="*/ 257430 w 497"/>
                <a:gd name="T5" fmla="*/ 531947 h 382"/>
                <a:gd name="T6" fmla="*/ 401525 w 497"/>
                <a:gd name="T7" fmla="*/ 617902 h 382"/>
                <a:gd name="T8" fmla="*/ 545621 w 497"/>
                <a:gd name="T9" fmla="*/ 546543 h 382"/>
                <a:gd name="T10" fmla="*/ 631431 w 497"/>
                <a:gd name="T11" fmla="*/ 418422 h 382"/>
                <a:gd name="T12" fmla="*/ 401525 w 497"/>
                <a:gd name="T13" fmla="*/ 531947 h 382"/>
                <a:gd name="T14" fmla="*/ 129524 w 497"/>
                <a:gd name="T15" fmla="*/ 402204 h 382"/>
                <a:gd name="T16" fmla="*/ 788479 w 497"/>
                <a:gd name="T17" fmla="*/ 201102 h 382"/>
                <a:gd name="T18" fmla="*/ 788479 w 497"/>
                <a:gd name="T19" fmla="*/ 201102 h 382"/>
                <a:gd name="T20" fmla="*/ 443621 w 497"/>
                <a:gd name="T21" fmla="*/ 14596 h 382"/>
                <a:gd name="T22" fmla="*/ 357811 w 497"/>
                <a:gd name="T23" fmla="*/ 14596 h 382"/>
                <a:gd name="T24" fmla="*/ 14571 w 497"/>
                <a:gd name="T25" fmla="*/ 201102 h 382"/>
                <a:gd name="T26" fmla="*/ 14571 w 497"/>
                <a:gd name="T27" fmla="*/ 259486 h 382"/>
                <a:gd name="T28" fmla="*/ 357811 w 497"/>
                <a:gd name="T29" fmla="*/ 445992 h 382"/>
                <a:gd name="T30" fmla="*/ 443621 w 497"/>
                <a:gd name="T31" fmla="*/ 445992 h 382"/>
                <a:gd name="T32" fmla="*/ 660574 w 497"/>
                <a:gd name="T33" fmla="*/ 316249 h 382"/>
                <a:gd name="T34" fmla="*/ 430668 w 497"/>
                <a:gd name="T35" fmla="*/ 259486 h 382"/>
                <a:gd name="T36" fmla="*/ 401525 w 497"/>
                <a:gd name="T37" fmla="*/ 272461 h 382"/>
                <a:gd name="T38" fmla="*/ 328668 w 497"/>
                <a:gd name="T39" fmla="*/ 215698 h 382"/>
                <a:gd name="T40" fmla="*/ 401525 w 497"/>
                <a:gd name="T41" fmla="*/ 173532 h 382"/>
                <a:gd name="T42" fmla="*/ 474383 w 497"/>
                <a:gd name="T43" fmla="*/ 201102 h 382"/>
                <a:gd name="T44" fmla="*/ 717241 w 497"/>
                <a:gd name="T45" fmla="*/ 287057 h 382"/>
                <a:gd name="T46" fmla="*/ 788479 w 497"/>
                <a:gd name="T47" fmla="*/ 259486 h 382"/>
                <a:gd name="T48" fmla="*/ 788479 w 497"/>
                <a:gd name="T49" fmla="*/ 201102 h 382"/>
                <a:gd name="T50" fmla="*/ 688098 w 497"/>
                <a:gd name="T51" fmla="*/ 561140 h 382"/>
                <a:gd name="T52" fmla="*/ 688098 w 497"/>
                <a:gd name="T53" fmla="*/ 561140 h 382"/>
                <a:gd name="T54" fmla="*/ 746384 w 497"/>
                <a:gd name="T55" fmla="*/ 546543 h 382"/>
                <a:gd name="T56" fmla="*/ 717241 w 497"/>
                <a:gd name="T57" fmla="*/ 287057 h 382"/>
                <a:gd name="T58" fmla="*/ 660574 w 497"/>
                <a:gd name="T59" fmla="*/ 316249 h 382"/>
                <a:gd name="T60" fmla="*/ 688098 w 497"/>
                <a:gd name="T61" fmla="*/ 561140 h 3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grpSp>
        <p:nvGrpSpPr>
          <p:cNvPr id="144" name="Group 107"/>
          <p:cNvGrpSpPr/>
          <p:nvPr/>
        </p:nvGrpSpPr>
        <p:grpSpPr bwMode="auto">
          <a:xfrm>
            <a:off x="9612331" y="4764440"/>
            <a:ext cx="610767" cy="607134"/>
            <a:chOff x="9907711" y="7463571"/>
            <a:chExt cx="1999231" cy="1999752"/>
          </a:xfrm>
        </p:grpSpPr>
        <p:grpSp>
          <p:nvGrpSpPr>
            <p:cNvPr id="145" name="Group 108"/>
            <p:cNvGrpSpPr/>
            <p:nvPr/>
          </p:nvGrpSpPr>
          <p:grpSpPr bwMode="auto">
            <a:xfrm rot="-283084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049071" name="Oval 110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72" name="Oval 111"/>
              <p:cNvSpPr/>
              <p:nvPr/>
            </p:nvSpPr>
            <p:spPr>
              <a:xfrm>
                <a:off x="5287457" y="5334448"/>
                <a:ext cx="2829839" cy="2829749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73" name="Freeform 104"/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328670 w 497"/>
                <a:gd name="T1" fmla="*/ 412722 h 337"/>
                <a:gd name="T2" fmla="*/ 328670 w 497"/>
                <a:gd name="T3" fmla="*/ 412722 h 337"/>
                <a:gd name="T4" fmla="*/ 357814 w 497"/>
                <a:gd name="T5" fmla="*/ 525137 h 337"/>
                <a:gd name="T6" fmla="*/ 458196 w 497"/>
                <a:gd name="T7" fmla="*/ 497836 h 337"/>
                <a:gd name="T8" fmla="*/ 644388 w 497"/>
                <a:gd name="T9" fmla="*/ 14453 h 337"/>
                <a:gd name="T10" fmla="*/ 328670 w 497"/>
                <a:gd name="T11" fmla="*/ 412722 h 337"/>
                <a:gd name="T12" fmla="*/ 401528 w 497"/>
                <a:gd name="T13" fmla="*/ 114021 h 337"/>
                <a:gd name="T14" fmla="*/ 401528 w 497"/>
                <a:gd name="T15" fmla="*/ 114021 h 337"/>
                <a:gd name="T16" fmla="*/ 443624 w 497"/>
                <a:gd name="T17" fmla="*/ 114021 h 337"/>
                <a:gd name="T18" fmla="*/ 501911 w 497"/>
                <a:gd name="T19" fmla="*/ 41754 h 337"/>
                <a:gd name="T20" fmla="*/ 401528 w 497"/>
                <a:gd name="T21" fmla="*/ 27301 h 337"/>
                <a:gd name="T22" fmla="*/ 0 w 497"/>
                <a:gd name="T23" fmla="*/ 454476 h 337"/>
                <a:gd name="T24" fmla="*/ 0 w 497"/>
                <a:gd name="T25" fmla="*/ 497836 h 337"/>
                <a:gd name="T26" fmla="*/ 42096 w 497"/>
                <a:gd name="T27" fmla="*/ 539590 h 337"/>
                <a:gd name="T28" fmla="*/ 85811 w 497"/>
                <a:gd name="T29" fmla="*/ 497836 h 337"/>
                <a:gd name="T30" fmla="*/ 85811 w 497"/>
                <a:gd name="T31" fmla="*/ 454476 h 337"/>
                <a:gd name="T32" fmla="*/ 401528 w 497"/>
                <a:gd name="T33" fmla="*/ 114021 h 337"/>
                <a:gd name="T34" fmla="*/ 688103 w 497"/>
                <a:gd name="T35" fmla="*/ 157380 h 337"/>
                <a:gd name="T36" fmla="*/ 688103 w 497"/>
                <a:gd name="T37" fmla="*/ 157380 h 337"/>
                <a:gd name="T38" fmla="*/ 658960 w 497"/>
                <a:gd name="T39" fmla="*/ 242494 h 337"/>
                <a:gd name="T40" fmla="*/ 715627 w 497"/>
                <a:gd name="T41" fmla="*/ 454476 h 337"/>
                <a:gd name="T42" fmla="*/ 715627 w 497"/>
                <a:gd name="T43" fmla="*/ 497836 h 337"/>
                <a:gd name="T44" fmla="*/ 759342 w 497"/>
                <a:gd name="T45" fmla="*/ 539590 h 337"/>
                <a:gd name="T46" fmla="*/ 759342 w 497"/>
                <a:gd name="T47" fmla="*/ 539590 h 337"/>
                <a:gd name="T48" fmla="*/ 803057 w 497"/>
                <a:gd name="T49" fmla="*/ 497836 h 337"/>
                <a:gd name="T50" fmla="*/ 803057 w 497"/>
                <a:gd name="T51" fmla="*/ 454476 h 337"/>
                <a:gd name="T52" fmla="*/ 688103 w 497"/>
                <a:gd name="T53" fmla="*/ 157380 h 3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sp>
        <p:nvSpPr>
          <p:cNvPr id="1049074" name="文本框 81"/>
          <p:cNvSpPr txBox="1"/>
          <p:nvPr/>
        </p:nvSpPr>
        <p:spPr>
          <a:xfrm>
            <a:off x="4084070" y="3190667"/>
            <a:ext cx="4744285" cy="1159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  <a:sym typeface="Microsoft YaHei"/>
              </a:rPr>
              <a:t>全息对称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/>
              <a:ea typeface="Microsoft YaHei"/>
              <a:cs typeface="+mn-cs"/>
              <a:sym typeface="Microsoft YaHei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/>
              <a:ea typeface="Microsoft YaHei"/>
              <a:cs typeface="+mn-cs"/>
              <a:sym typeface="Microsoft YaHei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  <a:sym typeface="Microsoft YaHei"/>
              </a:rPr>
              <a:t>资产信息、人员信息、业务信息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crosoft YaHei"/>
              <a:ea typeface="Microsoft YaHei"/>
              <a:cs typeface="+mn-cs"/>
              <a:sym typeface="Microsoft YaHei"/>
            </a:endParaRPr>
          </a:p>
        </p:txBody>
      </p:sp>
      <p:grpSp>
        <p:nvGrpSpPr>
          <p:cNvPr id="146" name="Group 107"/>
          <p:cNvGrpSpPr/>
          <p:nvPr/>
        </p:nvGrpSpPr>
        <p:grpSpPr bwMode="auto">
          <a:xfrm>
            <a:off x="4695196" y="4793637"/>
            <a:ext cx="610767" cy="607134"/>
            <a:chOff x="9907711" y="7463571"/>
            <a:chExt cx="1999231" cy="1999752"/>
          </a:xfrm>
        </p:grpSpPr>
        <p:grpSp>
          <p:nvGrpSpPr>
            <p:cNvPr id="147" name="Group 108"/>
            <p:cNvGrpSpPr/>
            <p:nvPr/>
          </p:nvGrpSpPr>
          <p:grpSpPr bwMode="auto">
            <a:xfrm rot="-283084">
              <a:off x="9907711" y="7463571"/>
              <a:ext cx="1999231" cy="1999752"/>
              <a:chOff x="5013110" y="5059616"/>
              <a:chExt cx="3378533" cy="3379413"/>
            </a:xfrm>
          </p:grpSpPr>
          <p:sp>
            <p:nvSpPr>
              <p:cNvPr id="1049075" name="Oval 110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ysClr val="window" lastClr="FFFFFF">
                  <a:lumMod val="75000"/>
                  <a:alpha val="3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  <p:sp>
            <p:nvSpPr>
              <p:cNvPr id="1049076" name="Oval 111"/>
              <p:cNvSpPr/>
              <p:nvPr/>
            </p:nvSpPr>
            <p:spPr>
              <a:xfrm>
                <a:off x="5287457" y="5334448"/>
                <a:ext cx="2829839" cy="2829749"/>
              </a:xfrm>
              <a:prstGeom prst="ellipse">
                <a:avLst/>
              </a:prstGeom>
              <a:solidFill>
                <a:srgbClr val="07A9E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154271" tIns="77136" rIns="154271" bIns="77136" anchor="ctr"/>
              <a:lstStyle/>
              <a:p>
                <a:pPr marL="0" marR="0" lvl="0" indent="0" algn="ctr" defTabSz="91441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bg-BG" sz="4000" b="1" i="0" u="none" strike="noStrike" kern="0" cap="none" spc="0" normalizeH="0" baseline="0" noProof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Microsoft YaHei"/>
                  <a:cs typeface="+mn-cs"/>
                  <a:sym typeface="Microsoft YaHei"/>
                </a:endParaRPr>
              </a:p>
            </p:txBody>
          </p:sp>
        </p:grpSp>
        <p:sp>
          <p:nvSpPr>
            <p:cNvPr id="1049077" name="Freeform 104"/>
            <p:cNvSpPr>
              <a:spLocks noChangeArrowheads="1"/>
            </p:cNvSpPr>
            <p:nvPr/>
          </p:nvSpPr>
          <p:spPr bwMode="auto">
            <a:xfrm>
              <a:off x="10528124" y="8136492"/>
              <a:ext cx="804676" cy="541196"/>
            </a:xfrm>
            <a:custGeom>
              <a:avLst/>
              <a:gdLst>
                <a:gd name="T0" fmla="*/ 328670 w 497"/>
                <a:gd name="T1" fmla="*/ 412722 h 337"/>
                <a:gd name="T2" fmla="*/ 328670 w 497"/>
                <a:gd name="T3" fmla="*/ 412722 h 337"/>
                <a:gd name="T4" fmla="*/ 357814 w 497"/>
                <a:gd name="T5" fmla="*/ 525137 h 337"/>
                <a:gd name="T6" fmla="*/ 458196 w 497"/>
                <a:gd name="T7" fmla="*/ 497836 h 337"/>
                <a:gd name="T8" fmla="*/ 644388 w 497"/>
                <a:gd name="T9" fmla="*/ 14453 h 337"/>
                <a:gd name="T10" fmla="*/ 328670 w 497"/>
                <a:gd name="T11" fmla="*/ 412722 h 337"/>
                <a:gd name="T12" fmla="*/ 401528 w 497"/>
                <a:gd name="T13" fmla="*/ 114021 h 337"/>
                <a:gd name="T14" fmla="*/ 401528 w 497"/>
                <a:gd name="T15" fmla="*/ 114021 h 337"/>
                <a:gd name="T16" fmla="*/ 443624 w 497"/>
                <a:gd name="T17" fmla="*/ 114021 h 337"/>
                <a:gd name="T18" fmla="*/ 501911 w 497"/>
                <a:gd name="T19" fmla="*/ 41754 h 337"/>
                <a:gd name="T20" fmla="*/ 401528 w 497"/>
                <a:gd name="T21" fmla="*/ 27301 h 337"/>
                <a:gd name="T22" fmla="*/ 0 w 497"/>
                <a:gd name="T23" fmla="*/ 454476 h 337"/>
                <a:gd name="T24" fmla="*/ 0 w 497"/>
                <a:gd name="T25" fmla="*/ 497836 h 337"/>
                <a:gd name="T26" fmla="*/ 42096 w 497"/>
                <a:gd name="T27" fmla="*/ 539590 h 337"/>
                <a:gd name="T28" fmla="*/ 85811 w 497"/>
                <a:gd name="T29" fmla="*/ 497836 h 337"/>
                <a:gd name="T30" fmla="*/ 85811 w 497"/>
                <a:gd name="T31" fmla="*/ 454476 h 337"/>
                <a:gd name="T32" fmla="*/ 401528 w 497"/>
                <a:gd name="T33" fmla="*/ 114021 h 337"/>
                <a:gd name="T34" fmla="*/ 688103 w 497"/>
                <a:gd name="T35" fmla="*/ 157380 h 337"/>
                <a:gd name="T36" fmla="*/ 688103 w 497"/>
                <a:gd name="T37" fmla="*/ 157380 h 337"/>
                <a:gd name="T38" fmla="*/ 658960 w 497"/>
                <a:gd name="T39" fmla="*/ 242494 h 337"/>
                <a:gd name="T40" fmla="*/ 715627 w 497"/>
                <a:gd name="T41" fmla="*/ 454476 h 337"/>
                <a:gd name="T42" fmla="*/ 715627 w 497"/>
                <a:gd name="T43" fmla="*/ 497836 h 337"/>
                <a:gd name="T44" fmla="*/ 759342 w 497"/>
                <a:gd name="T45" fmla="*/ 539590 h 337"/>
                <a:gd name="T46" fmla="*/ 759342 w 497"/>
                <a:gd name="T47" fmla="*/ 539590 h 337"/>
                <a:gd name="T48" fmla="*/ 803057 w 497"/>
                <a:gd name="T49" fmla="*/ 497836 h 337"/>
                <a:gd name="T50" fmla="*/ 803057 w 497"/>
                <a:gd name="T51" fmla="*/ 454476 h 337"/>
                <a:gd name="T52" fmla="*/ 688103 w 497"/>
                <a:gd name="T53" fmla="*/ 157380 h 3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1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Microsoft YaHei"/>
              </a:endParaRPr>
            </a:p>
          </p:txBody>
        </p:sp>
      </p:grpSp>
      <p:sp>
        <p:nvSpPr>
          <p:cNvPr id="1049078" name="矩形 87"/>
          <p:cNvSpPr/>
          <p:nvPr/>
        </p:nvSpPr>
        <p:spPr>
          <a:xfrm>
            <a:off x="216543" y="254502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1373B7"/>
                </a:solidFill>
                <a:latin typeface="Microsoft YaHei"/>
                <a:ea typeface="Microsoft YaHei"/>
                <a:sym typeface="PingFang SC Semibold"/>
              </a:rPr>
              <a:t>通过大数据分析指导园区进行合理产业布局以及精准服务</a:t>
            </a:r>
            <a:endParaRPr lang="zh-CN" altLang="en-US" dirty="0">
              <a:solidFill>
                <a:srgbClr val="1373B7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0200" cy="6858000"/>
          </a:xfrm>
          <a:prstGeom prst="rect">
            <a:avLst/>
          </a:prstGeom>
        </p:spPr>
      </p:pic>
      <p:sp>
        <p:nvSpPr>
          <p:cNvPr id="1049079" name="矩形 2"/>
          <p:cNvSpPr/>
          <p:nvPr/>
        </p:nvSpPr>
        <p:spPr>
          <a:xfrm>
            <a:off x="4958242" y="206993"/>
            <a:ext cx="73119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3200" kern="0" dirty="0" smtClean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algn="ctr"/>
            <a:endParaRPr lang="en-US" altLang="zh-CN" sz="3200" kern="0" dirty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algn="ctr"/>
            <a:r>
              <a:rPr lang="zh-CN" altLang="en-US" sz="3200" kern="0" dirty="0" smtClean="0">
                <a:solidFill>
                  <a:srgbClr val="FFFFFF"/>
                </a:solidFill>
                <a:latin typeface="Microsoft YaHei"/>
                <a:ea typeface="Microsoft YaHei"/>
              </a:rPr>
              <a:t>打造“</a:t>
            </a:r>
            <a:r>
              <a:rPr lang="zh-CN" altLang="en-US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因为信任</a:t>
            </a:r>
            <a:r>
              <a:rPr lang="en-US" altLang="zh-CN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·</a:t>
            </a:r>
            <a:r>
              <a:rPr lang="zh-CN" altLang="en-US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所以简单”</a:t>
            </a:r>
            <a:r>
              <a:rPr lang="zh-CN" altLang="en-US" sz="3200" kern="0" dirty="0" smtClean="0">
                <a:solidFill>
                  <a:srgbClr val="FFFFFF"/>
                </a:solidFill>
                <a:latin typeface="Microsoft YaHei"/>
                <a:ea typeface="Microsoft YaHei"/>
              </a:rPr>
              <a:t>的商会圈</a:t>
            </a:r>
            <a:endParaRPr lang="en-US" altLang="zh-CN" sz="3200" kern="0" dirty="0">
              <a:solidFill>
                <a:srgbClr val="FFFFFF"/>
              </a:solidFill>
              <a:latin typeface="Microsoft YaHei"/>
              <a:ea typeface="Microsoft YaHei"/>
            </a:endParaRPr>
          </a:p>
          <a:p>
            <a:pPr algn="ctr"/>
            <a:endParaRPr lang="en-US" altLang="zh-CN" sz="3200" kern="0" dirty="0" smtClean="0">
              <a:solidFill>
                <a:srgbClr val="FFFFFF"/>
              </a:solidFill>
              <a:latin typeface="Microsoft YaHei"/>
              <a:ea typeface="Microsoft YaHei"/>
              <a:sym typeface="微软雅黑" panose="020B0503020204020204" pitchFamily="34" charset="-122"/>
            </a:endParaRPr>
          </a:p>
          <a:p>
            <a:pPr algn="ctr"/>
            <a:r>
              <a:rPr lang="zh-CN" altLang="en-US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构建企业信用</a:t>
            </a:r>
            <a:r>
              <a:rPr lang="zh-CN" altLang="en-US" sz="3200" kern="0" dirty="0" smtClean="0">
                <a:solidFill>
                  <a:srgbClr val="FFFFFF"/>
                </a:solidFill>
                <a:latin typeface="Microsoft YaHei"/>
                <a:ea typeface="Microsoft YaHei"/>
              </a:rPr>
              <a:t>体系</a:t>
            </a:r>
            <a:endParaRPr lang="en-US" altLang="zh-CN" sz="3200" kern="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1049080" name="文本框 3"/>
          <p:cNvSpPr txBox="1"/>
          <p:nvPr/>
        </p:nvSpPr>
        <p:spPr>
          <a:xfrm>
            <a:off x="7003913" y="352908"/>
            <a:ext cx="356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人在做</a:t>
            </a:r>
            <a:r>
              <a:rPr lang="en-US" altLang="zh-CN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.</a:t>
            </a:r>
            <a:r>
              <a:rPr lang="zh-CN" altLang="en-US" sz="3200" kern="0" dirty="0">
                <a:solidFill>
                  <a:srgbClr val="FFFFFF"/>
                </a:solidFill>
                <a:latin typeface="Microsoft YaHei"/>
                <a:ea typeface="Microsoft YaHei"/>
              </a:rPr>
              <a:t>云在算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矩形 2"/>
          <p:cNvSpPr/>
          <p:nvPr/>
        </p:nvSpPr>
        <p:spPr>
          <a:xfrm>
            <a:off x="-8890" y="-63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82" name="圆角矩形 50"/>
          <p:cNvSpPr/>
          <p:nvPr/>
        </p:nvSpPr>
        <p:spPr>
          <a:xfrm>
            <a:off x="3947478" y="2484120"/>
            <a:ext cx="5516880" cy="1158240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83" name="文本框 21"/>
          <p:cNvSpPr txBox="1"/>
          <p:nvPr/>
        </p:nvSpPr>
        <p:spPr>
          <a:xfrm>
            <a:off x="4474210" y="2748280"/>
            <a:ext cx="446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服务优势</a:t>
            </a:r>
          </a:p>
        </p:txBody>
      </p:sp>
      <p:sp>
        <p:nvSpPr>
          <p:cNvPr id="1049084" name="椭圆 49"/>
          <p:cNvSpPr/>
          <p:nvPr/>
        </p:nvSpPr>
        <p:spPr>
          <a:xfrm>
            <a:off x="3057420" y="2476500"/>
            <a:ext cx="1188720" cy="1188720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1064BA"/>
                </a:solidFill>
              </a:ln>
              <a:solidFill>
                <a:srgbClr val="1064BA"/>
              </a:solidFill>
            </a:endParaRPr>
          </a:p>
        </p:txBody>
      </p:sp>
      <p:sp>
        <p:nvSpPr>
          <p:cNvPr id="1049085" name="圆角矩形 54"/>
          <p:cNvSpPr/>
          <p:nvPr/>
        </p:nvSpPr>
        <p:spPr>
          <a:xfrm>
            <a:off x="3606920" y="1749552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86" name="圆角矩形 55"/>
          <p:cNvSpPr/>
          <p:nvPr/>
        </p:nvSpPr>
        <p:spPr>
          <a:xfrm>
            <a:off x="8252383" y="4048104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087" name="文本框 56"/>
          <p:cNvSpPr txBox="1"/>
          <p:nvPr/>
        </p:nvSpPr>
        <p:spPr>
          <a:xfrm>
            <a:off x="3179975" y="2507335"/>
            <a:ext cx="943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dirty="0"/>
              <a:t>五</a:t>
            </a:r>
          </a:p>
        </p:txBody>
      </p:sp>
      <p:sp>
        <p:nvSpPr>
          <p:cNvPr id="1049088" name="任意多边形 1"/>
          <p:cNvSpPr/>
          <p:nvPr/>
        </p:nvSpPr>
        <p:spPr>
          <a:xfrm rot="16200000" flipV="1">
            <a:off x="-2626995" y="2617470"/>
            <a:ext cx="6805295" cy="1569085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89" name="任意多边形 32"/>
          <p:cNvSpPr/>
          <p:nvPr/>
        </p:nvSpPr>
        <p:spPr>
          <a:xfrm rot="2700000">
            <a:off x="11774170" y="2860040"/>
            <a:ext cx="851535" cy="85153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41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090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91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5.1  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助力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实现“渝商钉”五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个在线</a:t>
            </a:r>
          </a:p>
        </p:txBody>
      </p:sp>
      <p:grpSp>
        <p:nvGrpSpPr>
          <p:cNvPr id="151" name="3389ca0e-54a0-423b-be57-9cfe4a4acd71"/>
          <p:cNvGrpSpPr>
            <a:grpSpLocks noChangeAspect="1"/>
          </p:cNvGrpSpPr>
          <p:nvPr/>
        </p:nvGrpSpPr>
        <p:grpSpPr>
          <a:xfrm>
            <a:off x="3541458" y="2234078"/>
            <a:ext cx="5651302" cy="3169588"/>
            <a:chOff x="991741" y="1403868"/>
            <a:chExt cx="7935416" cy="4450657"/>
          </a:xfrm>
        </p:grpSpPr>
        <p:cxnSp>
          <p:nvCxnSpPr>
            <p:cNvPr id="3145742" name="is1ide-Straight Connector 30"/>
            <p:cNvCxnSpPr>
              <a:cxnSpLocks/>
              <a:stCxn id="1049108" idx="5"/>
              <a:endCxn id="1049104" idx="1"/>
            </p:cNvCxnSpPr>
            <p:nvPr/>
          </p:nvCxnSpPr>
          <p:spPr>
            <a:xfrm>
              <a:off x="2021805" y="2433932"/>
              <a:ext cx="647557" cy="876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is1ide-Straight Connector 31"/>
            <p:cNvCxnSpPr>
              <a:cxnSpLocks/>
              <a:stCxn id="1049104" idx="7"/>
              <a:endCxn id="1049096" idx="2"/>
            </p:cNvCxnSpPr>
            <p:nvPr/>
          </p:nvCxnSpPr>
          <p:spPr>
            <a:xfrm flipV="1">
              <a:off x="3522695" y="2007266"/>
              <a:ext cx="2584823" cy="13033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4" name="is1ide-Straight Connector 32"/>
            <p:cNvCxnSpPr>
              <a:cxnSpLocks/>
              <a:stCxn id="1049096" idx="5"/>
              <a:endCxn id="1049092" idx="1"/>
            </p:cNvCxnSpPr>
            <p:nvPr/>
          </p:nvCxnSpPr>
          <p:spPr>
            <a:xfrm>
              <a:off x="7137582" y="2433932"/>
              <a:ext cx="759511" cy="8766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is1ide-Straight Connector 33"/>
            <p:cNvCxnSpPr>
              <a:cxnSpLocks/>
              <a:stCxn id="1049092" idx="2"/>
              <a:endCxn id="1049100" idx="7"/>
            </p:cNvCxnSpPr>
            <p:nvPr/>
          </p:nvCxnSpPr>
          <p:spPr>
            <a:xfrm flipH="1">
              <a:off x="5636692" y="3737277"/>
              <a:ext cx="2083670" cy="10871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42"/>
            <p:cNvGrpSpPr/>
            <p:nvPr/>
          </p:nvGrpSpPr>
          <p:grpSpPr>
            <a:xfrm>
              <a:off x="7720362" y="3133879"/>
              <a:ext cx="1206795" cy="1206795"/>
              <a:chOff x="7720362" y="3133879"/>
              <a:chExt cx="1206795" cy="1206795"/>
            </a:xfrm>
          </p:grpSpPr>
          <p:sp>
            <p:nvSpPr>
              <p:cNvPr id="1049092" name="is1ide-Oval 26"/>
              <p:cNvSpPr/>
              <p:nvPr/>
            </p:nvSpPr>
            <p:spPr>
              <a:xfrm>
                <a:off x="7720362" y="3133879"/>
                <a:ext cx="1206795" cy="120679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3" name="is1ide-Oval 27"/>
              <p:cNvSpPr/>
              <p:nvPr/>
            </p:nvSpPr>
            <p:spPr>
              <a:xfrm>
                <a:off x="7822210" y="3235727"/>
                <a:ext cx="1003098" cy="1003098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4" name="is1ide-Oval 28"/>
              <p:cNvSpPr/>
              <p:nvPr/>
            </p:nvSpPr>
            <p:spPr>
              <a:xfrm>
                <a:off x="7939254" y="3352771"/>
                <a:ext cx="769009" cy="76900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5" name="is1ide-Freeform: Shape 34"/>
              <p:cNvSpPr>
                <a:spLocks noChangeAspect="1"/>
              </p:cNvSpPr>
              <p:nvPr/>
            </p:nvSpPr>
            <p:spPr bwMode="auto">
              <a:xfrm>
                <a:off x="8165805" y="3546220"/>
                <a:ext cx="315908" cy="381053"/>
              </a:xfrm>
              <a:custGeom>
                <a:avLst/>
                <a:gdLst>
                  <a:gd name="connsiteX0" fmla="*/ 97409 w 421152"/>
                  <a:gd name="connsiteY0" fmla="*/ 433798 h 508000"/>
                  <a:gd name="connsiteX1" fmla="*/ 80219 w 421152"/>
                  <a:gd name="connsiteY1" fmla="*/ 450922 h 508000"/>
                  <a:gd name="connsiteX2" fmla="*/ 97409 w 421152"/>
                  <a:gd name="connsiteY2" fmla="*/ 465191 h 508000"/>
                  <a:gd name="connsiteX3" fmla="*/ 312283 w 421152"/>
                  <a:gd name="connsiteY3" fmla="*/ 465191 h 508000"/>
                  <a:gd name="connsiteX4" fmla="*/ 326608 w 421152"/>
                  <a:gd name="connsiteY4" fmla="*/ 450922 h 508000"/>
                  <a:gd name="connsiteX5" fmla="*/ 312283 w 421152"/>
                  <a:gd name="connsiteY5" fmla="*/ 433798 h 508000"/>
                  <a:gd name="connsiteX6" fmla="*/ 97409 w 421152"/>
                  <a:gd name="connsiteY6" fmla="*/ 433798 h 508000"/>
                  <a:gd name="connsiteX7" fmla="*/ 51570 w 421152"/>
                  <a:gd name="connsiteY7" fmla="*/ 333910 h 508000"/>
                  <a:gd name="connsiteX8" fmla="*/ 25785 w 421152"/>
                  <a:gd name="connsiteY8" fmla="*/ 362450 h 508000"/>
                  <a:gd name="connsiteX9" fmla="*/ 25785 w 421152"/>
                  <a:gd name="connsiteY9" fmla="*/ 419528 h 508000"/>
                  <a:gd name="connsiteX10" fmla="*/ 42975 w 421152"/>
                  <a:gd name="connsiteY10" fmla="*/ 419528 h 508000"/>
                  <a:gd name="connsiteX11" fmla="*/ 42975 w 421152"/>
                  <a:gd name="connsiteY11" fmla="*/ 396697 h 508000"/>
                  <a:gd name="connsiteX12" fmla="*/ 68760 w 421152"/>
                  <a:gd name="connsiteY12" fmla="*/ 371011 h 508000"/>
                  <a:gd name="connsiteX13" fmla="*/ 352393 w 421152"/>
                  <a:gd name="connsiteY13" fmla="*/ 371011 h 508000"/>
                  <a:gd name="connsiteX14" fmla="*/ 375312 w 421152"/>
                  <a:gd name="connsiteY14" fmla="*/ 396697 h 508000"/>
                  <a:gd name="connsiteX15" fmla="*/ 375312 w 421152"/>
                  <a:gd name="connsiteY15" fmla="*/ 419528 h 508000"/>
                  <a:gd name="connsiteX16" fmla="*/ 383907 w 421152"/>
                  <a:gd name="connsiteY16" fmla="*/ 419528 h 508000"/>
                  <a:gd name="connsiteX17" fmla="*/ 395367 w 421152"/>
                  <a:gd name="connsiteY17" fmla="*/ 388135 h 508000"/>
                  <a:gd name="connsiteX18" fmla="*/ 395367 w 421152"/>
                  <a:gd name="connsiteY18" fmla="*/ 362450 h 508000"/>
                  <a:gd name="connsiteX19" fmla="*/ 369582 w 421152"/>
                  <a:gd name="connsiteY19" fmla="*/ 333910 h 508000"/>
                  <a:gd name="connsiteX20" fmla="*/ 51570 w 421152"/>
                  <a:gd name="connsiteY20" fmla="*/ 333910 h 508000"/>
                  <a:gd name="connsiteX21" fmla="*/ 108332 w 421152"/>
                  <a:gd name="connsiteY21" fmla="*/ 133246 h 508000"/>
                  <a:gd name="connsiteX22" fmla="*/ 323527 w 421152"/>
                  <a:gd name="connsiteY22" fmla="*/ 133246 h 508000"/>
                  <a:gd name="connsiteX23" fmla="*/ 337873 w 421152"/>
                  <a:gd name="connsiteY23" fmla="*/ 147523 h 508000"/>
                  <a:gd name="connsiteX24" fmla="*/ 323527 w 421152"/>
                  <a:gd name="connsiteY24" fmla="*/ 161799 h 508000"/>
                  <a:gd name="connsiteX25" fmla="*/ 108332 w 421152"/>
                  <a:gd name="connsiteY25" fmla="*/ 161799 h 508000"/>
                  <a:gd name="connsiteX26" fmla="*/ 93986 w 421152"/>
                  <a:gd name="connsiteY26" fmla="*/ 147523 h 508000"/>
                  <a:gd name="connsiteX27" fmla="*/ 108332 w 421152"/>
                  <a:gd name="connsiteY27" fmla="*/ 133246 h 508000"/>
                  <a:gd name="connsiteX28" fmla="*/ 68760 w 421152"/>
                  <a:gd name="connsiteY28" fmla="*/ 79910 h 508000"/>
                  <a:gd name="connsiteX29" fmla="*/ 40110 w 421152"/>
                  <a:gd name="connsiteY29" fmla="*/ 108450 h 508000"/>
                  <a:gd name="connsiteX30" fmla="*/ 40110 w 421152"/>
                  <a:gd name="connsiteY30" fmla="*/ 205483 h 508000"/>
                  <a:gd name="connsiteX31" fmla="*/ 68760 w 421152"/>
                  <a:gd name="connsiteY31" fmla="*/ 236877 h 508000"/>
                  <a:gd name="connsiteX32" fmla="*/ 346663 w 421152"/>
                  <a:gd name="connsiteY32" fmla="*/ 236877 h 508000"/>
                  <a:gd name="connsiteX33" fmla="*/ 378177 w 421152"/>
                  <a:gd name="connsiteY33" fmla="*/ 205483 h 508000"/>
                  <a:gd name="connsiteX34" fmla="*/ 378177 w 421152"/>
                  <a:gd name="connsiteY34" fmla="*/ 108450 h 508000"/>
                  <a:gd name="connsiteX35" fmla="*/ 346663 w 421152"/>
                  <a:gd name="connsiteY35" fmla="*/ 79910 h 508000"/>
                  <a:gd name="connsiteX36" fmla="*/ 68760 w 421152"/>
                  <a:gd name="connsiteY36" fmla="*/ 79910 h 508000"/>
                  <a:gd name="connsiteX37" fmla="*/ 83084 w 421152"/>
                  <a:gd name="connsiteY37" fmla="*/ 0 h 508000"/>
                  <a:gd name="connsiteX38" fmla="*/ 332338 w 421152"/>
                  <a:gd name="connsiteY38" fmla="*/ 0 h 508000"/>
                  <a:gd name="connsiteX39" fmla="*/ 386772 w 421152"/>
                  <a:gd name="connsiteY39" fmla="*/ 19978 h 508000"/>
                  <a:gd name="connsiteX40" fmla="*/ 398232 w 421152"/>
                  <a:gd name="connsiteY40" fmla="*/ 28540 h 508000"/>
                  <a:gd name="connsiteX41" fmla="*/ 421152 w 421152"/>
                  <a:gd name="connsiteY41" fmla="*/ 77056 h 508000"/>
                  <a:gd name="connsiteX42" fmla="*/ 421152 w 421152"/>
                  <a:gd name="connsiteY42" fmla="*/ 413820 h 508000"/>
                  <a:gd name="connsiteX43" fmla="*/ 398232 w 421152"/>
                  <a:gd name="connsiteY43" fmla="*/ 442360 h 508000"/>
                  <a:gd name="connsiteX44" fmla="*/ 375312 w 421152"/>
                  <a:gd name="connsiteY44" fmla="*/ 442360 h 508000"/>
                  <a:gd name="connsiteX45" fmla="*/ 375312 w 421152"/>
                  <a:gd name="connsiteY45" fmla="*/ 476607 h 508000"/>
                  <a:gd name="connsiteX46" fmla="*/ 343798 w 421152"/>
                  <a:gd name="connsiteY46" fmla="*/ 508000 h 508000"/>
                  <a:gd name="connsiteX47" fmla="*/ 71625 w 421152"/>
                  <a:gd name="connsiteY47" fmla="*/ 508000 h 508000"/>
                  <a:gd name="connsiteX48" fmla="*/ 42975 w 421152"/>
                  <a:gd name="connsiteY48" fmla="*/ 476607 h 508000"/>
                  <a:gd name="connsiteX49" fmla="*/ 42975 w 421152"/>
                  <a:gd name="connsiteY49" fmla="*/ 442360 h 508000"/>
                  <a:gd name="connsiteX50" fmla="*/ 20055 w 421152"/>
                  <a:gd name="connsiteY50" fmla="*/ 442360 h 508000"/>
                  <a:gd name="connsiteX51" fmla="*/ 0 w 421152"/>
                  <a:gd name="connsiteY51" fmla="*/ 413820 h 508000"/>
                  <a:gd name="connsiteX52" fmla="*/ 0 w 421152"/>
                  <a:gd name="connsiteY52" fmla="*/ 77056 h 508000"/>
                  <a:gd name="connsiteX53" fmla="*/ 22920 w 421152"/>
                  <a:gd name="connsiteY53" fmla="*/ 25686 h 508000"/>
                  <a:gd name="connsiteX54" fmla="*/ 28650 w 421152"/>
                  <a:gd name="connsiteY54" fmla="*/ 19978 h 508000"/>
                  <a:gd name="connsiteX55" fmla="*/ 83084 w 421152"/>
                  <a:gd name="connsiteY55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21152" h="508000">
                    <a:moveTo>
                      <a:pt x="97409" y="433798"/>
                    </a:moveTo>
                    <a:cubicBezTo>
                      <a:pt x="88814" y="433798"/>
                      <a:pt x="80219" y="442360"/>
                      <a:pt x="80219" y="450922"/>
                    </a:cubicBezTo>
                    <a:cubicBezTo>
                      <a:pt x="80219" y="459483"/>
                      <a:pt x="88814" y="465191"/>
                      <a:pt x="97409" y="465191"/>
                    </a:cubicBezTo>
                    <a:cubicBezTo>
                      <a:pt x="97409" y="465191"/>
                      <a:pt x="97409" y="465191"/>
                      <a:pt x="312283" y="465191"/>
                    </a:cubicBezTo>
                    <a:cubicBezTo>
                      <a:pt x="320878" y="465191"/>
                      <a:pt x="326608" y="459483"/>
                      <a:pt x="326608" y="450922"/>
                    </a:cubicBezTo>
                    <a:cubicBezTo>
                      <a:pt x="326608" y="442360"/>
                      <a:pt x="320878" y="433798"/>
                      <a:pt x="312283" y="433798"/>
                    </a:cubicBezTo>
                    <a:cubicBezTo>
                      <a:pt x="312283" y="433798"/>
                      <a:pt x="312283" y="433798"/>
                      <a:pt x="97409" y="433798"/>
                    </a:cubicBezTo>
                    <a:close/>
                    <a:moveTo>
                      <a:pt x="51570" y="333910"/>
                    </a:moveTo>
                    <a:cubicBezTo>
                      <a:pt x="37245" y="333910"/>
                      <a:pt x="25785" y="348180"/>
                      <a:pt x="25785" y="362450"/>
                    </a:cubicBezTo>
                    <a:cubicBezTo>
                      <a:pt x="25785" y="362450"/>
                      <a:pt x="25785" y="362450"/>
                      <a:pt x="25785" y="419528"/>
                    </a:cubicBezTo>
                    <a:cubicBezTo>
                      <a:pt x="25785" y="419528"/>
                      <a:pt x="25785" y="419528"/>
                      <a:pt x="42975" y="419528"/>
                    </a:cubicBezTo>
                    <a:cubicBezTo>
                      <a:pt x="42975" y="419528"/>
                      <a:pt x="42975" y="419528"/>
                      <a:pt x="42975" y="396697"/>
                    </a:cubicBezTo>
                    <a:cubicBezTo>
                      <a:pt x="42975" y="382427"/>
                      <a:pt x="54435" y="371011"/>
                      <a:pt x="68760" y="371011"/>
                    </a:cubicBezTo>
                    <a:cubicBezTo>
                      <a:pt x="68760" y="371011"/>
                      <a:pt x="68760" y="371011"/>
                      <a:pt x="352393" y="371011"/>
                    </a:cubicBezTo>
                    <a:cubicBezTo>
                      <a:pt x="363852" y="371011"/>
                      <a:pt x="375312" y="382427"/>
                      <a:pt x="375312" y="396697"/>
                    </a:cubicBezTo>
                    <a:cubicBezTo>
                      <a:pt x="375312" y="396697"/>
                      <a:pt x="375312" y="396697"/>
                      <a:pt x="375312" y="419528"/>
                    </a:cubicBezTo>
                    <a:cubicBezTo>
                      <a:pt x="375312" y="419528"/>
                      <a:pt x="375312" y="419528"/>
                      <a:pt x="383907" y="419528"/>
                    </a:cubicBezTo>
                    <a:cubicBezTo>
                      <a:pt x="389637" y="419528"/>
                      <a:pt x="395367" y="405259"/>
                      <a:pt x="395367" y="388135"/>
                    </a:cubicBezTo>
                    <a:lnTo>
                      <a:pt x="395367" y="362450"/>
                    </a:lnTo>
                    <a:cubicBezTo>
                      <a:pt x="395367" y="348180"/>
                      <a:pt x="383907" y="333910"/>
                      <a:pt x="369582" y="333910"/>
                    </a:cubicBezTo>
                    <a:cubicBezTo>
                      <a:pt x="369582" y="333910"/>
                      <a:pt x="369582" y="333910"/>
                      <a:pt x="51570" y="333910"/>
                    </a:cubicBezTo>
                    <a:close/>
                    <a:moveTo>
                      <a:pt x="108332" y="133246"/>
                    </a:moveTo>
                    <a:cubicBezTo>
                      <a:pt x="108332" y="133246"/>
                      <a:pt x="108332" y="133246"/>
                      <a:pt x="323527" y="133246"/>
                    </a:cubicBezTo>
                    <a:cubicBezTo>
                      <a:pt x="332135" y="133246"/>
                      <a:pt x="337873" y="138957"/>
                      <a:pt x="337873" y="147523"/>
                    </a:cubicBezTo>
                    <a:cubicBezTo>
                      <a:pt x="337873" y="156089"/>
                      <a:pt x="332135" y="161799"/>
                      <a:pt x="323527" y="161799"/>
                    </a:cubicBezTo>
                    <a:cubicBezTo>
                      <a:pt x="323527" y="161799"/>
                      <a:pt x="323527" y="161799"/>
                      <a:pt x="108332" y="161799"/>
                    </a:cubicBezTo>
                    <a:cubicBezTo>
                      <a:pt x="99725" y="161799"/>
                      <a:pt x="93986" y="156089"/>
                      <a:pt x="93986" y="147523"/>
                    </a:cubicBezTo>
                    <a:cubicBezTo>
                      <a:pt x="93986" y="138957"/>
                      <a:pt x="99725" y="133246"/>
                      <a:pt x="108332" y="133246"/>
                    </a:cubicBezTo>
                    <a:close/>
                    <a:moveTo>
                      <a:pt x="68760" y="79910"/>
                    </a:moveTo>
                    <a:cubicBezTo>
                      <a:pt x="51570" y="79910"/>
                      <a:pt x="40110" y="91326"/>
                      <a:pt x="40110" y="108450"/>
                    </a:cubicBezTo>
                    <a:lnTo>
                      <a:pt x="40110" y="205483"/>
                    </a:lnTo>
                    <a:cubicBezTo>
                      <a:pt x="40110" y="222607"/>
                      <a:pt x="51570" y="236877"/>
                      <a:pt x="68760" y="236877"/>
                    </a:cubicBezTo>
                    <a:cubicBezTo>
                      <a:pt x="68760" y="236877"/>
                      <a:pt x="68760" y="236877"/>
                      <a:pt x="346663" y="236877"/>
                    </a:cubicBezTo>
                    <a:cubicBezTo>
                      <a:pt x="363852" y="236877"/>
                      <a:pt x="378177" y="222607"/>
                      <a:pt x="378177" y="205483"/>
                    </a:cubicBezTo>
                    <a:cubicBezTo>
                      <a:pt x="378177" y="205483"/>
                      <a:pt x="378177" y="205483"/>
                      <a:pt x="378177" y="108450"/>
                    </a:cubicBezTo>
                    <a:cubicBezTo>
                      <a:pt x="378177" y="91326"/>
                      <a:pt x="363852" y="79910"/>
                      <a:pt x="346663" y="79910"/>
                    </a:cubicBezTo>
                    <a:cubicBezTo>
                      <a:pt x="346663" y="79910"/>
                      <a:pt x="346663" y="79910"/>
                      <a:pt x="68760" y="79910"/>
                    </a:cubicBezTo>
                    <a:close/>
                    <a:moveTo>
                      <a:pt x="83084" y="0"/>
                    </a:moveTo>
                    <a:cubicBezTo>
                      <a:pt x="83084" y="0"/>
                      <a:pt x="83084" y="0"/>
                      <a:pt x="332338" y="0"/>
                    </a:cubicBezTo>
                    <a:cubicBezTo>
                      <a:pt x="349528" y="0"/>
                      <a:pt x="375312" y="8562"/>
                      <a:pt x="386772" y="19978"/>
                    </a:cubicBezTo>
                    <a:cubicBezTo>
                      <a:pt x="386772" y="19978"/>
                      <a:pt x="386772" y="19978"/>
                      <a:pt x="398232" y="28540"/>
                    </a:cubicBezTo>
                    <a:cubicBezTo>
                      <a:pt x="409692" y="39955"/>
                      <a:pt x="421152" y="59933"/>
                      <a:pt x="421152" y="77056"/>
                    </a:cubicBezTo>
                    <a:cubicBezTo>
                      <a:pt x="421152" y="77056"/>
                      <a:pt x="421152" y="77056"/>
                      <a:pt x="421152" y="413820"/>
                    </a:cubicBezTo>
                    <a:cubicBezTo>
                      <a:pt x="421152" y="428090"/>
                      <a:pt x="409692" y="442360"/>
                      <a:pt x="398232" y="442360"/>
                    </a:cubicBezTo>
                    <a:cubicBezTo>
                      <a:pt x="398232" y="442360"/>
                      <a:pt x="398232" y="442360"/>
                      <a:pt x="375312" y="442360"/>
                    </a:cubicBezTo>
                    <a:cubicBezTo>
                      <a:pt x="375312" y="442360"/>
                      <a:pt x="375312" y="442360"/>
                      <a:pt x="375312" y="476607"/>
                    </a:cubicBezTo>
                    <a:cubicBezTo>
                      <a:pt x="375312" y="493731"/>
                      <a:pt x="360987" y="508000"/>
                      <a:pt x="343798" y="508000"/>
                    </a:cubicBezTo>
                    <a:cubicBezTo>
                      <a:pt x="343798" y="508000"/>
                      <a:pt x="343798" y="508000"/>
                      <a:pt x="71625" y="508000"/>
                    </a:cubicBezTo>
                    <a:cubicBezTo>
                      <a:pt x="54435" y="508000"/>
                      <a:pt x="42975" y="493731"/>
                      <a:pt x="42975" y="476607"/>
                    </a:cubicBezTo>
                    <a:cubicBezTo>
                      <a:pt x="42975" y="476607"/>
                      <a:pt x="42975" y="476607"/>
                      <a:pt x="42975" y="442360"/>
                    </a:cubicBezTo>
                    <a:cubicBezTo>
                      <a:pt x="42975" y="442360"/>
                      <a:pt x="42975" y="442360"/>
                      <a:pt x="20055" y="442360"/>
                    </a:cubicBezTo>
                    <a:cubicBezTo>
                      <a:pt x="8595" y="442360"/>
                      <a:pt x="0" y="428090"/>
                      <a:pt x="0" y="413820"/>
                    </a:cubicBezTo>
                    <a:cubicBezTo>
                      <a:pt x="0" y="413820"/>
                      <a:pt x="0" y="413820"/>
                      <a:pt x="0" y="77056"/>
                    </a:cubicBezTo>
                    <a:cubicBezTo>
                      <a:pt x="0" y="59933"/>
                      <a:pt x="11460" y="37101"/>
                      <a:pt x="22920" y="25686"/>
                    </a:cubicBezTo>
                    <a:cubicBezTo>
                      <a:pt x="22920" y="25686"/>
                      <a:pt x="22920" y="25686"/>
                      <a:pt x="28650" y="19978"/>
                    </a:cubicBezTo>
                    <a:cubicBezTo>
                      <a:pt x="42975" y="8562"/>
                      <a:pt x="65895" y="0"/>
                      <a:pt x="830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3" name="Group 41"/>
            <p:cNvGrpSpPr/>
            <p:nvPr/>
          </p:nvGrpSpPr>
          <p:grpSpPr>
            <a:xfrm>
              <a:off x="6107518" y="1403868"/>
              <a:ext cx="1206795" cy="1206795"/>
              <a:chOff x="6107518" y="1403868"/>
              <a:chExt cx="1206795" cy="1206795"/>
            </a:xfrm>
          </p:grpSpPr>
          <p:sp>
            <p:nvSpPr>
              <p:cNvPr id="1049096" name="is1ide-Oval 21"/>
              <p:cNvSpPr/>
              <p:nvPr/>
            </p:nvSpPr>
            <p:spPr>
              <a:xfrm>
                <a:off x="6107518" y="1403868"/>
                <a:ext cx="1206795" cy="1206795"/>
              </a:xfrm>
              <a:prstGeom prst="ellipse">
                <a:avLst/>
              </a:prstGeom>
              <a:solidFill>
                <a:schemeClr val="accent3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7" name="is1ide-Oval 22"/>
              <p:cNvSpPr/>
              <p:nvPr/>
            </p:nvSpPr>
            <p:spPr>
              <a:xfrm>
                <a:off x="6209366" y="1505716"/>
                <a:ext cx="1003098" cy="1003098"/>
              </a:xfrm>
              <a:prstGeom prst="ellipse">
                <a:avLst/>
              </a:prstGeom>
              <a:solidFill>
                <a:schemeClr val="accent3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8" name="is1ide-Oval 23"/>
              <p:cNvSpPr/>
              <p:nvPr/>
            </p:nvSpPr>
            <p:spPr>
              <a:xfrm>
                <a:off x="6326410" y="1622760"/>
                <a:ext cx="769009" cy="76900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099" name="is1ide-Freeform: Shape 35"/>
              <p:cNvSpPr>
                <a:spLocks noChangeAspect="1"/>
              </p:cNvSpPr>
              <p:nvPr/>
            </p:nvSpPr>
            <p:spPr bwMode="auto">
              <a:xfrm>
                <a:off x="6542477" y="1816737"/>
                <a:ext cx="336873" cy="381053"/>
              </a:xfrm>
              <a:custGeom>
                <a:avLst/>
                <a:gdLst>
                  <a:gd name="connsiteX0" fmla="*/ 32079 w 449102"/>
                  <a:gd name="connsiteY0" fmla="*/ 355245 h 508000"/>
                  <a:gd name="connsiteX1" fmla="*/ 32079 w 449102"/>
                  <a:gd name="connsiteY1" fmla="*/ 387217 h 508000"/>
                  <a:gd name="connsiteX2" fmla="*/ 60593 w 449102"/>
                  <a:gd name="connsiteY2" fmla="*/ 387217 h 508000"/>
                  <a:gd name="connsiteX3" fmla="*/ 32079 w 449102"/>
                  <a:gd name="connsiteY3" fmla="*/ 355245 h 508000"/>
                  <a:gd name="connsiteX4" fmla="*/ 231680 w 449102"/>
                  <a:gd name="connsiteY4" fmla="*/ 248672 h 508000"/>
                  <a:gd name="connsiteX5" fmla="*/ 213858 w 449102"/>
                  <a:gd name="connsiteY5" fmla="*/ 266434 h 508000"/>
                  <a:gd name="connsiteX6" fmla="*/ 213858 w 449102"/>
                  <a:gd name="connsiteY6" fmla="*/ 284196 h 508000"/>
                  <a:gd name="connsiteX7" fmla="*/ 352866 w 449102"/>
                  <a:gd name="connsiteY7" fmla="*/ 284196 h 508000"/>
                  <a:gd name="connsiteX8" fmla="*/ 370688 w 449102"/>
                  <a:gd name="connsiteY8" fmla="*/ 266434 h 508000"/>
                  <a:gd name="connsiteX9" fmla="*/ 370688 w 449102"/>
                  <a:gd name="connsiteY9" fmla="*/ 248672 h 508000"/>
                  <a:gd name="connsiteX10" fmla="*/ 231680 w 449102"/>
                  <a:gd name="connsiteY10" fmla="*/ 248672 h 508000"/>
                  <a:gd name="connsiteX11" fmla="*/ 217107 w 449102"/>
                  <a:gd name="connsiteY11" fmla="*/ 98655 h 508000"/>
                  <a:gd name="connsiteX12" fmla="*/ 316580 w 449102"/>
                  <a:gd name="connsiteY12" fmla="*/ 98655 h 508000"/>
                  <a:gd name="connsiteX13" fmla="*/ 316580 w 449102"/>
                  <a:gd name="connsiteY13" fmla="*/ 112934 h 508000"/>
                  <a:gd name="connsiteX14" fmla="*/ 309475 w 449102"/>
                  <a:gd name="connsiteY14" fmla="*/ 130782 h 508000"/>
                  <a:gd name="connsiteX15" fmla="*/ 302370 w 449102"/>
                  <a:gd name="connsiteY15" fmla="*/ 130782 h 508000"/>
                  <a:gd name="connsiteX16" fmla="*/ 302370 w 449102"/>
                  <a:gd name="connsiteY16" fmla="*/ 112934 h 508000"/>
                  <a:gd name="connsiteX17" fmla="*/ 224212 w 449102"/>
                  <a:gd name="connsiteY17" fmla="*/ 112934 h 508000"/>
                  <a:gd name="connsiteX18" fmla="*/ 213554 w 449102"/>
                  <a:gd name="connsiteY18" fmla="*/ 130782 h 508000"/>
                  <a:gd name="connsiteX19" fmla="*/ 117633 w 449102"/>
                  <a:gd name="connsiteY19" fmla="*/ 130782 h 508000"/>
                  <a:gd name="connsiteX20" fmla="*/ 106976 w 449102"/>
                  <a:gd name="connsiteY20" fmla="*/ 141491 h 508000"/>
                  <a:gd name="connsiteX21" fmla="*/ 106976 w 449102"/>
                  <a:gd name="connsiteY21" fmla="*/ 216452 h 508000"/>
                  <a:gd name="connsiteX22" fmla="*/ 99870 w 449102"/>
                  <a:gd name="connsiteY22" fmla="*/ 216452 h 508000"/>
                  <a:gd name="connsiteX23" fmla="*/ 92765 w 449102"/>
                  <a:gd name="connsiteY23" fmla="*/ 198604 h 508000"/>
                  <a:gd name="connsiteX24" fmla="*/ 92765 w 449102"/>
                  <a:gd name="connsiteY24" fmla="*/ 141491 h 508000"/>
                  <a:gd name="connsiteX25" fmla="*/ 117633 w 449102"/>
                  <a:gd name="connsiteY25" fmla="*/ 116503 h 508000"/>
                  <a:gd name="connsiteX26" fmla="*/ 206449 w 449102"/>
                  <a:gd name="connsiteY26" fmla="*/ 116503 h 508000"/>
                  <a:gd name="connsiteX27" fmla="*/ 185531 w 449102"/>
                  <a:gd name="connsiteY27" fmla="*/ 55954 h 508000"/>
                  <a:gd name="connsiteX28" fmla="*/ 285658 w 449102"/>
                  <a:gd name="connsiteY28" fmla="*/ 55954 h 508000"/>
                  <a:gd name="connsiteX29" fmla="*/ 285658 w 449102"/>
                  <a:gd name="connsiteY29" fmla="*/ 70159 h 508000"/>
                  <a:gd name="connsiteX30" fmla="*/ 278506 w 449102"/>
                  <a:gd name="connsiteY30" fmla="*/ 87915 h 508000"/>
                  <a:gd name="connsiteX31" fmla="*/ 271354 w 449102"/>
                  <a:gd name="connsiteY31" fmla="*/ 87915 h 508000"/>
                  <a:gd name="connsiteX32" fmla="*/ 271354 w 449102"/>
                  <a:gd name="connsiteY32" fmla="*/ 70159 h 508000"/>
                  <a:gd name="connsiteX33" fmla="*/ 196258 w 449102"/>
                  <a:gd name="connsiteY33" fmla="*/ 70159 h 508000"/>
                  <a:gd name="connsiteX34" fmla="*/ 181955 w 449102"/>
                  <a:gd name="connsiteY34" fmla="*/ 87915 h 508000"/>
                  <a:gd name="connsiteX35" fmla="*/ 85403 w 449102"/>
                  <a:gd name="connsiteY35" fmla="*/ 87915 h 508000"/>
                  <a:gd name="connsiteX36" fmla="*/ 74675 w 449102"/>
                  <a:gd name="connsiteY36" fmla="*/ 102120 h 508000"/>
                  <a:gd name="connsiteX37" fmla="*/ 74675 w 449102"/>
                  <a:gd name="connsiteY37" fmla="*/ 176696 h 508000"/>
                  <a:gd name="connsiteX38" fmla="*/ 67523 w 449102"/>
                  <a:gd name="connsiteY38" fmla="*/ 176696 h 508000"/>
                  <a:gd name="connsiteX39" fmla="*/ 60371 w 449102"/>
                  <a:gd name="connsiteY39" fmla="*/ 155389 h 508000"/>
                  <a:gd name="connsiteX40" fmla="*/ 60371 w 449102"/>
                  <a:gd name="connsiteY40" fmla="*/ 102120 h 508000"/>
                  <a:gd name="connsiteX41" fmla="*/ 85403 w 449102"/>
                  <a:gd name="connsiteY41" fmla="*/ 73710 h 508000"/>
                  <a:gd name="connsiteX42" fmla="*/ 174803 w 449102"/>
                  <a:gd name="connsiteY42" fmla="*/ 73710 h 508000"/>
                  <a:gd name="connsiteX43" fmla="*/ 185531 w 449102"/>
                  <a:gd name="connsiteY43" fmla="*/ 55954 h 508000"/>
                  <a:gd name="connsiteX44" fmla="*/ 49900 w 449102"/>
                  <a:gd name="connsiteY44" fmla="*/ 35525 h 508000"/>
                  <a:gd name="connsiteX45" fmla="*/ 32079 w 449102"/>
                  <a:gd name="connsiteY45" fmla="*/ 53287 h 508000"/>
                  <a:gd name="connsiteX46" fmla="*/ 32079 w 449102"/>
                  <a:gd name="connsiteY46" fmla="*/ 198937 h 508000"/>
                  <a:gd name="connsiteX47" fmla="*/ 128315 w 449102"/>
                  <a:gd name="connsiteY47" fmla="*/ 287748 h 508000"/>
                  <a:gd name="connsiteX48" fmla="*/ 128315 w 449102"/>
                  <a:gd name="connsiteY48" fmla="*/ 195385 h 508000"/>
                  <a:gd name="connsiteX49" fmla="*/ 163958 w 449102"/>
                  <a:gd name="connsiteY49" fmla="*/ 156308 h 508000"/>
                  <a:gd name="connsiteX50" fmla="*/ 352866 w 449102"/>
                  <a:gd name="connsiteY50" fmla="*/ 156308 h 508000"/>
                  <a:gd name="connsiteX51" fmla="*/ 352866 w 449102"/>
                  <a:gd name="connsiteY51" fmla="*/ 35525 h 508000"/>
                  <a:gd name="connsiteX52" fmla="*/ 49900 w 449102"/>
                  <a:gd name="connsiteY52" fmla="*/ 35525 h 508000"/>
                  <a:gd name="connsiteX53" fmla="*/ 39207 w 449102"/>
                  <a:gd name="connsiteY53" fmla="*/ 0 h 508000"/>
                  <a:gd name="connsiteX54" fmla="*/ 377816 w 449102"/>
                  <a:gd name="connsiteY54" fmla="*/ 0 h 508000"/>
                  <a:gd name="connsiteX55" fmla="*/ 377816 w 449102"/>
                  <a:gd name="connsiteY55" fmla="*/ 156308 h 508000"/>
                  <a:gd name="connsiteX56" fmla="*/ 449102 w 449102"/>
                  <a:gd name="connsiteY56" fmla="*/ 156308 h 508000"/>
                  <a:gd name="connsiteX57" fmla="*/ 449102 w 449102"/>
                  <a:gd name="connsiteY57" fmla="*/ 468923 h 508000"/>
                  <a:gd name="connsiteX58" fmla="*/ 409895 w 449102"/>
                  <a:gd name="connsiteY58" fmla="*/ 508000 h 508000"/>
                  <a:gd name="connsiteX59" fmla="*/ 128315 w 449102"/>
                  <a:gd name="connsiteY59" fmla="*/ 508000 h 508000"/>
                  <a:gd name="connsiteX60" fmla="*/ 128315 w 449102"/>
                  <a:gd name="connsiteY60" fmla="*/ 458266 h 508000"/>
                  <a:gd name="connsiteX61" fmla="*/ 74850 w 449102"/>
                  <a:gd name="connsiteY61" fmla="*/ 401427 h 508000"/>
                  <a:gd name="connsiteX62" fmla="*/ 0 w 449102"/>
                  <a:gd name="connsiteY62" fmla="*/ 401427 h 508000"/>
                  <a:gd name="connsiteX63" fmla="*/ 0 w 449102"/>
                  <a:gd name="connsiteY63" fmla="*/ 39077 h 508000"/>
                  <a:gd name="connsiteX64" fmla="*/ 39207 w 449102"/>
                  <a:gd name="connsiteY64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49102" h="508000">
                    <a:moveTo>
                      <a:pt x="32079" y="355245"/>
                    </a:moveTo>
                    <a:cubicBezTo>
                      <a:pt x="32079" y="355245"/>
                      <a:pt x="32079" y="355245"/>
                      <a:pt x="32079" y="387217"/>
                    </a:cubicBezTo>
                    <a:lnTo>
                      <a:pt x="60593" y="387217"/>
                    </a:lnTo>
                    <a:cubicBezTo>
                      <a:pt x="60593" y="387217"/>
                      <a:pt x="60593" y="387217"/>
                      <a:pt x="32079" y="355245"/>
                    </a:cubicBezTo>
                    <a:close/>
                    <a:moveTo>
                      <a:pt x="231680" y="248672"/>
                    </a:moveTo>
                    <a:cubicBezTo>
                      <a:pt x="220987" y="248672"/>
                      <a:pt x="213858" y="255776"/>
                      <a:pt x="213858" y="266434"/>
                    </a:cubicBezTo>
                    <a:cubicBezTo>
                      <a:pt x="213858" y="266434"/>
                      <a:pt x="213858" y="266434"/>
                      <a:pt x="213858" y="284196"/>
                    </a:cubicBezTo>
                    <a:cubicBezTo>
                      <a:pt x="213858" y="284196"/>
                      <a:pt x="213858" y="284196"/>
                      <a:pt x="352866" y="284196"/>
                    </a:cubicBezTo>
                    <a:cubicBezTo>
                      <a:pt x="363559" y="284196"/>
                      <a:pt x="370688" y="277091"/>
                      <a:pt x="370688" y="266434"/>
                    </a:cubicBezTo>
                    <a:cubicBezTo>
                      <a:pt x="370688" y="255776"/>
                      <a:pt x="370688" y="248672"/>
                      <a:pt x="370688" y="248672"/>
                    </a:cubicBezTo>
                    <a:cubicBezTo>
                      <a:pt x="370688" y="248672"/>
                      <a:pt x="370688" y="248672"/>
                      <a:pt x="231680" y="248672"/>
                    </a:cubicBezTo>
                    <a:close/>
                    <a:moveTo>
                      <a:pt x="217107" y="98655"/>
                    </a:moveTo>
                    <a:cubicBezTo>
                      <a:pt x="217107" y="98655"/>
                      <a:pt x="217107" y="98655"/>
                      <a:pt x="316580" y="98655"/>
                    </a:cubicBezTo>
                    <a:cubicBezTo>
                      <a:pt x="316580" y="98655"/>
                      <a:pt x="316580" y="98655"/>
                      <a:pt x="316580" y="112934"/>
                    </a:cubicBezTo>
                    <a:cubicBezTo>
                      <a:pt x="316580" y="123642"/>
                      <a:pt x="313028" y="130782"/>
                      <a:pt x="309475" y="130782"/>
                    </a:cubicBezTo>
                    <a:cubicBezTo>
                      <a:pt x="309475" y="130782"/>
                      <a:pt x="309475" y="130782"/>
                      <a:pt x="302370" y="130782"/>
                    </a:cubicBezTo>
                    <a:cubicBezTo>
                      <a:pt x="302370" y="130782"/>
                      <a:pt x="302370" y="130782"/>
                      <a:pt x="302370" y="112934"/>
                    </a:cubicBezTo>
                    <a:cubicBezTo>
                      <a:pt x="302370" y="112934"/>
                      <a:pt x="302370" y="112934"/>
                      <a:pt x="224212" y="112934"/>
                    </a:cubicBezTo>
                    <a:cubicBezTo>
                      <a:pt x="224212" y="112934"/>
                      <a:pt x="224212" y="112934"/>
                      <a:pt x="213554" y="130782"/>
                    </a:cubicBezTo>
                    <a:cubicBezTo>
                      <a:pt x="213554" y="130782"/>
                      <a:pt x="213554" y="130782"/>
                      <a:pt x="117633" y="130782"/>
                    </a:cubicBezTo>
                    <a:cubicBezTo>
                      <a:pt x="110528" y="130782"/>
                      <a:pt x="106976" y="134351"/>
                      <a:pt x="106976" y="141491"/>
                    </a:cubicBezTo>
                    <a:cubicBezTo>
                      <a:pt x="106976" y="141491"/>
                      <a:pt x="106976" y="141491"/>
                      <a:pt x="106976" y="216452"/>
                    </a:cubicBezTo>
                    <a:cubicBezTo>
                      <a:pt x="106976" y="216452"/>
                      <a:pt x="106976" y="216452"/>
                      <a:pt x="99870" y="216452"/>
                    </a:cubicBezTo>
                    <a:cubicBezTo>
                      <a:pt x="92765" y="216452"/>
                      <a:pt x="92765" y="209313"/>
                      <a:pt x="92765" y="198604"/>
                    </a:cubicBezTo>
                    <a:cubicBezTo>
                      <a:pt x="92765" y="198604"/>
                      <a:pt x="92765" y="198604"/>
                      <a:pt x="92765" y="141491"/>
                    </a:cubicBezTo>
                    <a:cubicBezTo>
                      <a:pt x="92765" y="127212"/>
                      <a:pt x="103423" y="116503"/>
                      <a:pt x="117633" y="116503"/>
                    </a:cubicBezTo>
                    <a:cubicBezTo>
                      <a:pt x="117633" y="116503"/>
                      <a:pt x="117633" y="116503"/>
                      <a:pt x="206449" y="116503"/>
                    </a:cubicBezTo>
                    <a:close/>
                    <a:moveTo>
                      <a:pt x="185531" y="55954"/>
                    </a:moveTo>
                    <a:cubicBezTo>
                      <a:pt x="185531" y="55954"/>
                      <a:pt x="185531" y="55954"/>
                      <a:pt x="285658" y="55954"/>
                    </a:cubicBezTo>
                    <a:cubicBezTo>
                      <a:pt x="285658" y="55954"/>
                      <a:pt x="285658" y="55954"/>
                      <a:pt x="285658" y="70159"/>
                    </a:cubicBezTo>
                    <a:cubicBezTo>
                      <a:pt x="285658" y="80813"/>
                      <a:pt x="282082" y="87915"/>
                      <a:pt x="278506" y="87915"/>
                    </a:cubicBezTo>
                    <a:cubicBezTo>
                      <a:pt x="278506" y="87915"/>
                      <a:pt x="278506" y="87915"/>
                      <a:pt x="271354" y="87915"/>
                    </a:cubicBezTo>
                    <a:cubicBezTo>
                      <a:pt x="271354" y="87915"/>
                      <a:pt x="271354" y="87915"/>
                      <a:pt x="271354" y="70159"/>
                    </a:cubicBezTo>
                    <a:cubicBezTo>
                      <a:pt x="271354" y="70159"/>
                      <a:pt x="271354" y="70159"/>
                      <a:pt x="196258" y="70159"/>
                    </a:cubicBezTo>
                    <a:lnTo>
                      <a:pt x="181955" y="87915"/>
                    </a:lnTo>
                    <a:cubicBezTo>
                      <a:pt x="181955" y="87915"/>
                      <a:pt x="181955" y="87915"/>
                      <a:pt x="85403" y="87915"/>
                    </a:cubicBezTo>
                    <a:cubicBezTo>
                      <a:pt x="78251" y="87915"/>
                      <a:pt x="74675" y="95018"/>
                      <a:pt x="74675" y="102120"/>
                    </a:cubicBezTo>
                    <a:cubicBezTo>
                      <a:pt x="74675" y="102120"/>
                      <a:pt x="74675" y="102120"/>
                      <a:pt x="74675" y="176696"/>
                    </a:cubicBezTo>
                    <a:cubicBezTo>
                      <a:pt x="74675" y="176696"/>
                      <a:pt x="74675" y="176696"/>
                      <a:pt x="67523" y="176696"/>
                    </a:cubicBezTo>
                    <a:cubicBezTo>
                      <a:pt x="63947" y="176696"/>
                      <a:pt x="60371" y="166043"/>
                      <a:pt x="60371" y="155389"/>
                    </a:cubicBezTo>
                    <a:cubicBezTo>
                      <a:pt x="60371" y="155389"/>
                      <a:pt x="60371" y="155389"/>
                      <a:pt x="60371" y="102120"/>
                    </a:cubicBezTo>
                    <a:cubicBezTo>
                      <a:pt x="60371" y="87915"/>
                      <a:pt x="71099" y="73710"/>
                      <a:pt x="85403" y="73710"/>
                    </a:cubicBezTo>
                    <a:cubicBezTo>
                      <a:pt x="85403" y="73710"/>
                      <a:pt x="85403" y="73710"/>
                      <a:pt x="174803" y="73710"/>
                    </a:cubicBezTo>
                    <a:cubicBezTo>
                      <a:pt x="174803" y="73710"/>
                      <a:pt x="174803" y="73710"/>
                      <a:pt x="185531" y="55954"/>
                    </a:cubicBezTo>
                    <a:close/>
                    <a:moveTo>
                      <a:pt x="49900" y="35525"/>
                    </a:moveTo>
                    <a:cubicBezTo>
                      <a:pt x="39207" y="35525"/>
                      <a:pt x="32079" y="42630"/>
                      <a:pt x="32079" y="53287"/>
                    </a:cubicBezTo>
                    <a:cubicBezTo>
                      <a:pt x="32079" y="53287"/>
                      <a:pt x="32079" y="53287"/>
                      <a:pt x="32079" y="198937"/>
                    </a:cubicBezTo>
                    <a:cubicBezTo>
                      <a:pt x="32079" y="198937"/>
                      <a:pt x="32079" y="198937"/>
                      <a:pt x="128315" y="287748"/>
                    </a:cubicBezTo>
                    <a:cubicBezTo>
                      <a:pt x="128315" y="287748"/>
                      <a:pt x="128315" y="287748"/>
                      <a:pt x="128315" y="195385"/>
                    </a:cubicBezTo>
                    <a:cubicBezTo>
                      <a:pt x="128315" y="174070"/>
                      <a:pt x="142572" y="156308"/>
                      <a:pt x="163958" y="156308"/>
                    </a:cubicBezTo>
                    <a:cubicBezTo>
                      <a:pt x="163958" y="156308"/>
                      <a:pt x="163958" y="156308"/>
                      <a:pt x="352866" y="156308"/>
                    </a:cubicBezTo>
                    <a:cubicBezTo>
                      <a:pt x="352866" y="156308"/>
                      <a:pt x="352866" y="156308"/>
                      <a:pt x="352866" y="35525"/>
                    </a:cubicBezTo>
                    <a:cubicBezTo>
                      <a:pt x="352866" y="35525"/>
                      <a:pt x="352866" y="35525"/>
                      <a:pt x="49900" y="35525"/>
                    </a:cubicBezTo>
                    <a:close/>
                    <a:moveTo>
                      <a:pt x="39207" y="0"/>
                    </a:moveTo>
                    <a:cubicBezTo>
                      <a:pt x="39207" y="0"/>
                      <a:pt x="39207" y="0"/>
                      <a:pt x="377816" y="0"/>
                    </a:cubicBezTo>
                    <a:lnTo>
                      <a:pt x="377816" y="156308"/>
                    </a:lnTo>
                    <a:cubicBezTo>
                      <a:pt x="377816" y="156308"/>
                      <a:pt x="377816" y="156308"/>
                      <a:pt x="449102" y="156308"/>
                    </a:cubicBezTo>
                    <a:cubicBezTo>
                      <a:pt x="449102" y="156308"/>
                      <a:pt x="449102" y="156308"/>
                      <a:pt x="449102" y="468923"/>
                    </a:cubicBezTo>
                    <a:cubicBezTo>
                      <a:pt x="449102" y="490238"/>
                      <a:pt x="431281" y="508000"/>
                      <a:pt x="409895" y="508000"/>
                    </a:cubicBezTo>
                    <a:cubicBezTo>
                      <a:pt x="409895" y="508000"/>
                      <a:pt x="409895" y="508000"/>
                      <a:pt x="128315" y="508000"/>
                    </a:cubicBezTo>
                    <a:cubicBezTo>
                      <a:pt x="128315" y="508000"/>
                      <a:pt x="128315" y="508000"/>
                      <a:pt x="128315" y="458266"/>
                    </a:cubicBezTo>
                    <a:cubicBezTo>
                      <a:pt x="128315" y="458266"/>
                      <a:pt x="128315" y="458266"/>
                      <a:pt x="74850" y="401427"/>
                    </a:cubicBezTo>
                    <a:cubicBezTo>
                      <a:pt x="74850" y="401427"/>
                      <a:pt x="74850" y="401427"/>
                      <a:pt x="0" y="401427"/>
                    </a:cubicBezTo>
                    <a:cubicBezTo>
                      <a:pt x="0" y="401427"/>
                      <a:pt x="0" y="401427"/>
                      <a:pt x="0" y="39077"/>
                    </a:cubicBezTo>
                    <a:cubicBezTo>
                      <a:pt x="0" y="17762"/>
                      <a:pt x="17822" y="0"/>
                      <a:pt x="392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4" name="Group 43"/>
            <p:cNvGrpSpPr/>
            <p:nvPr/>
          </p:nvGrpSpPr>
          <p:grpSpPr>
            <a:xfrm>
              <a:off x="4606628" y="4647730"/>
              <a:ext cx="1206795" cy="1206795"/>
              <a:chOff x="4606628" y="4647730"/>
              <a:chExt cx="1206795" cy="1206795"/>
            </a:xfrm>
          </p:grpSpPr>
          <p:sp>
            <p:nvSpPr>
              <p:cNvPr id="1049100" name="is1ide-Oval 16"/>
              <p:cNvSpPr/>
              <p:nvPr/>
            </p:nvSpPr>
            <p:spPr>
              <a:xfrm>
                <a:off x="4606628" y="4647730"/>
                <a:ext cx="1206795" cy="1206795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1" name="is1ide-Oval 17"/>
              <p:cNvSpPr/>
              <p:nvPr/>
            </p:nvSpPr>
            <p:spPr>
              <a:xfrm>
                <a:off x="4708476" y="4749578"/>
                <a:ext cx="1003098" cy="1003098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2" name="is1ide-Oval 18"/>
              <p:cNvSpPr/>
              <p:nvPr/>
            </p:nvSpPr>
            <p:spPr>
              <a:xfrm>
                <a:off x="4825520" y="4866622"/>
                <a:ext cx="769009" cy="76900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3" name="is1ide-Freeform: Shape 36"/>
              <p:cNvSpPr>
                <a:spLocks noChangeAspect="1"/>
              </p:cNvSpPr>
              <p:nvPr/>
            </p:nvSpPr>
            <p:spPr bwMode="auto">
              <a:xfrm>
                <a:off x="5068011" y="5060599"/>
                <a:ext cx="284026" cy="381053"/>
              </a:xfrm>
              <a:custGeom>
                <a:avLst/>
                <a:gdLst>
                  <a:gd name="T0" fmla="*/ 0 w 1224"/>
                  <a:gd name="T1" fmla="*/ 0 h 1643"/>
                  <a:gd name="T2" fmla="*/ 0 w 1224"/>
                  <a:gd name="T3" fmla="*/ 1643 h 1643"/>
                  <a:gd name="T4" fmla="*/ 1224 w 1224"/>
                  <a:gd name="T5" fmla="*/ 1643 h 1643"/>
                  <a:gd name="T6" fmla="*/ 1224 w 1224"/>
                  <a:gd name="T7" fmla="*/ 0 h 1643"/>
                  <a:gd name="T8" fmla="*/ 0 w 1224"/>
                  <a:gd name="T9" fmla="*/ 0 h 1643"/>
                  <a:gd name="T10" fmla="*/ 1126 w 1224"/>
                  <a:gd name="T11" fmla="*/ 1515 h 1643"/>
                  <a:gd name="T12" fmla="*/ 98 w 1224"/>
                  <a:gd name="T13" fmla="*/ 1515 h 1643"/>
                  <a:gd name="T14" fmla="*/ 98 w 1224"/>
                  <a:gd name="T15" fmla="*/ 935 h 1643"/>
                  <a:gd name="T16" fmla="*/ 1126 w 1224"/>
                  <a:gd name="T17" fmla="*/ 935 h 1643"/>
                  <a:gd name="T18" fmla="*/ 1126 w 1224"/>
                  <a:gd name="T19" fmla="*/ 1515 h 1643"/>
                  <a:gd name="T20" fmla="*/ 1126 w 1224"/>
                  <a:gd name="T21" fmla="*/ 838 h 1643"/>
                  <a:gd name="T22" fmla="*/ 98 w 1224"/>
                  <a:gd name="T23" fmla="*/ 838 h 1643"/>
                  <a:gd name="T24" fmla="*/ 98 w 1224"/>
                  <a:gd name="T25" fmla="*/ 258 h 1643"/>
                  <a:gd name="T26" fmla="*/ 1126 w 1224"/>
                  <a:gd name="T27" fmla="*/ 258 h 1643"/>
                  <a:gd name="T28" fmla="*/ 1126 w 1224"/>
                  <a:gd name="T29" fmla="*/ 838 h 1643"/>
                  <a:gd name="T30" fmla="*/ 1113 w 1224"/>
                  <a:gd name="T31" fmla="*/ 164 h 1643"/>
                  <a:gd name="T32" fmla="*/ 1080 w 1224"/>
                  <a:gd name="T33" fmla="*/ 178 h 1643"/>
                  <a:gd name="T34" fmla="*/ 1045 w 1224"/>
                  <a:gd name="T35" fmla="*/ 164 h 1643"/>
                  <a:gd name="T36" fmla="*/ 1031 w 1224"/>
                  <a:gd name="T37" fmla="*/ 129 h 1643"/>
                  <a:gd name="T38" fmla="*/ 1045 w 1224"/>
                  <a:gd name="T39" fmla="*/ 96 h 1643"/>
                  <a:gd name="T40" fmla="*/ 1080 w 1224"/>
                  <a:gd name="T41" fmla="*/ 82 h 1643"/>
                  <a:gd name="T42" fmla="*/ 1113 w 1224"/>
                  <a:gd name="T43" fmla="*/ 96 h 1643"/>
                  <a:gd name="T44" fmla="*/ 1126 w 1224"/>
                  <a:gd name="T45" fmla="*/ 129 h 1643"/>
                  <a:gd name="T46" fmla="*/ 1113 w 1224"/>
                  <a:gd name="T47" fmla="*/ 164 h 1643"/>
                  <a:gd name="T48" fmla="*/ 1063 w 1224"/>
                  <a:gd name="T49" fmla="*/ 323 h 1643"/>
                  <a:gd name="T50" fmla="*/ 161 w 1224"/>
                  <a:gd name="T51" fmla="*/ 323 h 1643"/>
                  <a:gd name="T52" fmla="*/ 161 w 1224"/>
                  <a:gd name="T53" fmla="*/ 775 h 1643"/>
                  <a:gd name="T54" fmla="*/ 1063 w 1224"/>
                  <a:gd name="T55" fmla="*/ 775 h 1643"/>
                  <a:gd name="T56" fmla="*/ 1063 w 1224"/>
                  <a:gd name="T57" fmla="*/ 323 h 1643"/>
                  <a:gd name="T58" fmla="*/ 773 w 1224"/>
                  <a:gd name="T59" fmla="*/ 581 h 1643"/>
                  <a:gd name="T60" fmla="*/ 763 w 1224"/>
                  <a:gd name="T61" fmla="*/ 604 h 1643"/>
                  <a:gd name="T62" fmla="*/ 740 w 1224"/>
                  <a:gd name="T63" fmla="*/ 614 h 1643"/>
                  <a:gd name="T64" fmla="*/ 484 w 1224"/>
                  <a:gd name="T65" fmla="*/ 614 h 1643"/>
                  <a:gd name="T66" fmla="*/ 461 w 1224"/>
                  <a:gd name="T67" fmla="*/ 604 h 1643"/>
                  <a:gd name="T68" fmla="*/ 451 w 1224"/>
                  <a:gd name="T69" fmla="*/ 581 h 1643"/>
                  <a:gd name="T70" fmla="*/ 451 w 1224"/>
                  <a:gd name="T71" fmla="*/ 451 h 1643"/>
                  <a:gd name="T72" fmla="*/ 461 w 1224"/>
                  <a:gd name="T73" fmla="*/ 428 h 1643"/>
                  <a:gd name="T74" fmla="*/ 484 w 1224"/>
                  <a:gd name="T75" fmla="*/ 419 h 1643"/>
                  <a:gd name="T76" fmla="*/ 740 w 1224"/>
                  <a:gd name="T77" fmla="*/ 419 h 1643"/>
                  <a:gd name="T78" fmla="*/ 763 w 1224"/>
                  <a:gd name="T79" fmla="*/ 428 h 1643"/>
                  <a:gd name="T80" fmla="*/ 773 w 1224"/>
                  <a:gd name="T81" fmla="*/ 451 h 1643"/>
                  <a:gd name="T82" fmla="*/ 773 w 1224"/>
                  <a:gd name="T83" fmla="*/ 581 h 1643"/>
                  <a:gd name="T84" fmla="*/ 1063 w 1224"/>
                  <a:gd name="T85" fmla="*/ 1000 h 1643"/>
                  <a:gd name="T86" fmla="*/ 161 w 1224"/>
                  <a:gd name="T87" fmla="*/ 1000 h 1643"/>
                  <a:gd name="T88" fmla="*/ 161 w 1224"/>
                  <a:gd name="T89" fmla="*/ 1450 h 1643"/>
                  <a:gd name="T90" fmla="*/ 1063 w 1224"/>
                  <a:gd name="T91" fmla="*/ 1450 h 1643"/>
                  <a:gd name="T92" fmla="*/ 1063 w 1224"/>
                  <a:gd name="T93" fmla="*/ 1000 h 1643"/>
                  <a:gd name="T94" fmla="*/ 773 w 1224"/>
                  <a:gd name="T95" fmla="*/ 1257 h 1643"/>
                  <a:gd name="T96" fmla="*/ 763 w 1224"/>
                  <a:gd name="T97" fmla="*/ 1279 h 1643"/>
                  <a:gd name="T98" fmla="*/ 740 w 1224"/>
                  <a:gd name="T99" fmla="*/ 1289 h 1643"/>
                  <a:gd name="T100" fmla="*/ 484 w 1224"/>
                  <a:gd name="T101" fmla="*/ 1289 h 1643"/>
                  <a:gd name="T102" fmla="*/ 461 w 1224"/>
                  <a:gd name="T103" fmla="*/ 1279 h 1643"/>
                  <a:gd name="T104" fmla="*/ 451 w 1224"/>
                  <a:gd name="T105" fmla="*/ 1257 h 1643"/>
                  <a:gd name="T106" fmla="*/ 451 w 1224"/>
                  <a:gd name="T107" fmla="*/ 1128 h 1643"/>
                  <a:gd name="T108" fmla="*/ 461 w 1224"/>
                  <a:gd name="T109" fmla="*/ 1105 h 1643"/>
                  <a:gd name="T110" fmla="*/ 484 w 1224"/>
                  <a:gd name="T111" fmla="*/ 1096 h 1643"/>
                  <a:gd name="T112" fmla="*/ 740 w 1224"/>
                  <a:gd name="T113" fmla="*/ 1096 h 1643"/>
                  <a:gd name="T114" fmla="*/ 763 w 1224"/>
                  <a:gd name="T115" fmla="*/ 1105 h 1643"/>
                  <a:gd name="T116" fmla="*/ 773 w 1224"/>
                  <a:gd name="T117" fmla="*/ 1128 h 1643"/>
                  <a:gd name="T118" fmla="*/ 773 w 1224"/>
                  <a:gd name="T119" fmla="*/ 1257 h 1643"/>
                  <a:gd name="T120" fmla="*/ 773 w 1224"/>
                  <a:gd name="T121" fmla="*/ 1257 h 1643"/>
                  <a:gd name="T122" fmla="*/ 773 w 1224"/>
                  <a:gd name="T123" fmla="*/ 1257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24" h="1643">
                    <a:moveTo>
                      <a:pt x="0" y="0"/>
                    </a:moveTo>
                    <a:cubicBezTo>
                      <a:pt x="0" y="1643"/>
                      <a:pt x="0" y="1643"/>
                      <a:pt x="0" y="1643"/>
                    </a:cubicBezTo>
                    <a:cubicBezTo>
                      <a:pt x="1224" y="1643"/>
                      <a:pt x="1224" y="1643"/>
                      <a:pt x="1224" y="1643"/>
                    </a:cubicBezTo>
                    <a:cubicBezTo>
                      <a:pt x="1224" y="0"/>
                      <a:pt x="1224" y="0"/>
                      <a:pt x="1224" y="0"/>
                    </a:cubicBezTo>
                    <a:lnTo>
                      <a:pt x="0" y="0"/>
                    </a:lnTo>
                    <a:close/>
                    <a:moveTo>
                      <a:pt x="1126" y="1515"/>
                    </a:moveTo>
                    <a:cubicBezTo>
                      <a:pt x="98" y="1515"/>
                      <a:pt x="98" y="1515"/>
                      <a:pt x="98" y="1515"/>
                    </a:cubicBezTo>
                    <a:cubicBezTo>
                      <a:pt x="98" y="935"/>
                      <a:pt x="98" y="935"/>
                      <a:pt x="98" y="935"/>
                    </a:cubicBezTo>
                    <a:cubicBezTo>
                      <a:pt x="1126" y="935"/>
                      <a:pt x="1126" y="935"/>
                      <a:pt x="1126" y="935"/>
                    </a:cubicBezTo>
                    <a:lnTo>
                      <a:pt x="1126" y="1515"/>
                    </a:lnTo>
                    <a:close/>
                    <a:moveTo>
                      <a:pt x="1126" y="838"/>
                    </a:moveTo>
                    <a:cubicBezTo>
                      <a:pt x="98" y="838"/>
                      <a:pt x="98" y="838"/>
                      <a:pt x="98" y="838"/>
                    </a:cubicBezTo>
                    <a:cubicBezTo>
                      <a:pt x="98" y="258"/>
                      <a:pt x="98" y="258"/>
                      <a:pt x="98" y="258"/>
                    </a:cubicBezTo>
                    <a:cubicBezTo>
                      <a:pt x="1126" y="258"/>
                      <a:pt x="1126" y="258"/>
                      <a:pt x="1126" y="258"/>
                    </a:cubicBezTo>
                    <a:lnTo>
                      <a:pt x="1126" y="838"/>
                    </a:lnTo>
                    <a:close/>
                    <a:moveTo>
                      <a:pt x="1113" y="164"/>
                    </a:moveTo>
                    <a:cubicBezTo>
                      <a:pt x="1104" y="173"/>
                      <a:pt x="1093" y="178"/>
                      <a:pt x="1080" y="178"/>
                    </a:cubicBezTo>
                    <a:cubicBezTo>
                      <a:pt x="1066" y="178"/>
                      <a:pt x="1055" y="173"/>
                      <a:pt x="1045" y="164"/>
                    </a:cubicBezTo>
                    <a:cubicBezTo>
                      <a:pt x="1036" y="154"/>
                      <a:pt x="1031" y="142"/>
                      <a:pt x="1031" y="129"/>
                    </a:cubicBezTo>
                    <a:cubicBezTo>
                      <a:pt x="1031" y="116"/>
                      <a:pt x="1036" y="105"/>
                      <a:pt x="1045" y="96"/>
                    </a:cubicBezTo>
                    <a:cubicBezTo>
                      <a:pt x="1055" y="87"/>
                      <a:pt x="1066" y="82"/>
                      <a:pt x="1080" y="82"/>
                    </a:cubicBezTo>
                    <a:cubicBezTo>
                      <a:pt x="1093" y="82"/>
                      <a:pt x="1104" y="87"/>
                      <a:pt x="1113" y="96"/>
                    </a:cubicBezTo>
                    <a:cubicBezTo>
                      <a:pt x="1122" y="105"/>
                      <a:pt x="1126" y="116"/>
                      <a:pt x="1126" y="129"/>
                    </a:cubicBezTo>
                    <a:cubicBezTo>
                      <a:pt x="1126" y="142"/>
                      <a:pt x="1122" y="154"/>
                      <a:pt x="1113" y="164"/>
                    </a:cubicBezTo>
                    <a:close/>
                    <a:moveTo>
                      <a:pt x="1063" y="323"/>
                    </a:moveTo>
                    <a:cubicBezTo>
                      <a:pt x="161" y="323"/>
                      <a:pt x="161" y="323"/>
                      <a:pt x="161" y="323"/>
                    </a:cubicBezTo>
                    <a:cubicBezTo>
                      <a:pt x="161" y="775"/>
                      <a:pt x="161" y="775"/>
                      <a:pt x="161" y="775"/>
                    </a:cubicBezTo>
                    <a:cubicBezTo>
                      <a:pt x="1063" y="775"/>
                      <a:pt x="1063" y="775"/>
                      <a:pt x="1063" y="775"/>
                    </a:cubicBezTo>
                    <a:lnTo>
                      <a:pt x="1063" y="323"/>
                    </a:lnTo>
                    <a:close/>
                    <a:moveTo>
                      <a:pt x="773" y="581"/>
                    </a:moveTo>
                    <a:cubicBezTo>
                      <a:pt x="773" y="590"/>
                      <a:pt x="769" y="598"/>
                      <a:pt x="763" y="604"/>
                    </a:cubicBezTo>
                    <a:cubicBezTo>
                      <a:pt x="757" y="611"/>
                      <a:pt x="749" y="614"/>
                      <a:pt x="740" y="614"/>
                    </a:cubicBezTo>
                    <a:cubicBezTo>
                      <a:pt x="484" y="614"/>
                      <a:pt x="484" y="614"/>
                      <a:pt x="484" y="614"/>
                    </a:cubicBezTo>
                    <a:cubicBezTo>
                      <a:pt x="475" y="614"/>
                      <a:pt x="467" y="611"/>
                      <a:pt x="461" y="604"/>
                    </a:cubicBezTo>
                    <a:cubicBezTo>
                      <a:pt x="455" y="598"/>
                      <a:pt x="451" y="590"/>
                      <a:pt x="451" y="581"/>
                    </a:cubicBezTo>
                    <a:cubicBezTo>
                      <a:pt x="451" y="451"/>
                      <a:pt x="451" y="451"/>
                      <a:pt x="451" y="451"/>
                    </a:cubicBezTo>
                    <a:cubicBezTo>
                      <a:pt x="451" y="442"/>
                      <a:pt x="455" y="435"/>
                      <a:pt x="461" y="428"/>
                    </a:cubicBezTo>
                    <a:cubicBezTo>
                      <a:pt x="467" y="422"/>
                      <a:pt x="475" y="419"/>
                      <a:pt x="484" y="419"/>
                    </a:cubicBezTo>
                    <a:cubicBezTo>
                      <a:pt x="740" y="419"/>
                      <a:pt x="740" y="419"/>
                      <a:pt x="740" y="419"/>
                    </a:cubicBezTo>
                    <a:cubicBezTo>
                      <a:pt x="749" y="419"/>
                      <a:pt x="757" y="422"/>
                      <a:pt x="763" y="428"/>
                    </a:cubicBezTo>
                    <a:cubicBezTo>
                      <a:pt x="769" y="435"/>
                      <a:pt x="773" y="442"/>
                      <a:pt x="773" y="451"/>
                    </a:cubicBezTo>
                    <a:lnTo>
                      <a:pt x="773" y="581"/>
                    </a:lnTo>
                    <a:close/>
                    <a:moveTo>
                      <a:pt x="1063" y="1000"/>
                    </a:moveTo>
                    <a:cubicBezTo>
                      <a:pt x="161" y="1000"/>
                      <a:pt x="161" y="1000"/>
                      <a:pt x="161" y="1000"/>
                    </a:cubicBezTo>
                    <a:cubicBezTo>
                      <a:pt x="161" y="1450"/>
                      <a:pt x="161" y="1450"/>
                      <a:pt x="161" y="1450"/>
                    </a:cubicBezTo>
                    <a:cubicBezTo>
                      <a:pt x="1063" y="1450"/>
                      <a:pt x="1063" y="1450"/>
                      <a:pt x="1063" y="1450"/>
                    </a:cubicBezTo>
                    <a:lnTo>
                      <a:pt x="1063" y="1000"/>
                    </a:lnTo>
                    <a:close/>
                    <a:moveTo>
                      <a:pt x="773" y="1257"/>
                    </a:moveTo>
                    <a:cubicBezTo>
                      <a:pt x="773" y="1265"/>
                      <a:pt x="769" y="1273"/>
                      <a:pt x="763" y="1279"/>
                    </a:cubicBezTo>
                    <a:cubicBezTo>
                      <a:pt x="757" y="1286"/>
                      <a:pt x="749" y="1289"/>
                      <a:pt x="740" y="1289"/>
                    </a:cubicBezTo>
                    <a:cubicBezTo>
                      <a:pt x="484" y="1289"/>
                      <a:pt x="484" y="1289"/>
                      <a:pt x="484" y="1289"/>
                    </a:cubicBezTo>
                    <a:cubicBezTo>
                      <a:pt x="475" y="1289"/>
                      <a:pt x="467" y="1286"/>
                      <a:pt x="461" y="1279"/>
                    </a:cubicBezTo>
                    <a:cubicBezTo>
                      <a:pt x="455" y="1273"/>
                      <a:pt x="451" y="1265"/>
                      <a:pt x="451" y="1257"/>
                    </a:cubicBezTo>
                    <a:cubicBezTo>
                      <a:pt x="451" y="1128"/>
                      <a:pt x="451" y="1128"/>
                      <a:pt x="451" y="1128"/>
                    </a:cubicBezTo>
                    <a:cubicBezTo>
                      <a:pt x="451" y="1119"/>
                      <a:pt x="455" y="1112"/>
                      <a:pt x="461" y="1105"/>
                    </a:cubicBezTo>
                    <a:cubicBezTo>
                      <a:pt x="467" y="1099"/>
                      <a:pt x="475" y="1096"/>
                      <a:pt x="484" y="1096"/>
                    </a:cubicBezTo>
                    <a:cubicBezTo>
                      <a:pt x="740" y="1096"/>
                      <a:pt x="740" y="1096"/>
                      <a:pt x="740" y="1096"/>
                    </a:cubicBezTo>
                    <a:cubicBezTo>
                      <a:pt x="749" y="1096"/>
                      <a:pt x="757" y="1099"/>
                      <a:pt x="763" y="1105"/>
                    </a:cubicBezTo>
                    <a:cubicBezTo>
                      <a:pt x="769" y="1112"/>
                      <a:pt x="773" y="1119"/>
                      <a:pt x="773" y="1128"/>
                    </a:cubicBezTo>
                    <a:lnTo>
                      <a:pt x="773" y="1257"/>
                    </a:lnTo>
                    <a:close/>
                    <a:moveTo>
                      <a:pt x="773" y="1257"/>
                    </a:moveTo>
                    <a:cubicBezTo>
                      <a:pt x="773" y="1257"/>
                      <a:pt x="773" y="1257"/>
                      <a:pt x="773" y="125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5" name="Group 40"/>
            <p:cNvGrpSpPr/>
            <p:nvPr/>
          </p:nvGrpSpPr>
          <p:grpSpPr>
            <a:xfrm>
              <a:off x="2492631" y="3133879"/>
              <a:ext cx="1206795" cy="1206795"/>
              <a:chOff x="2492631" y="3133879"/>
              <a:chExt cx="1206795" cy="1206795"/>
            </a:xfrm>
          </p:grpSpPr>
          <p:sp>
            <p:nvSpPr>
              <p:cNvPr id="1049104" name="is1ide-Oval 11"/>
              <p:cNvSpPr/>
              <p:nvPr/>
            </p:nvSpPr>
            <p:spPr>
              <a:xfrm>
                <a:off x="2492631" y="3133879"/>
                <a:ext cx="1206795" cy="1206795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5" name="is1ide-Oval 12"/>
              <p:cNvSpPr/>
              <p:nvPr/>
            </p:nvSpPr>
            <p:spPr>
              <a:xfrm>
                <a:off x="2594479" y="3235727"/>
                <a:ext cx="1003098" cy="1003098"/>
              </a:xfrm>
              <a:prstGeom prst="ellipse">
                <a:avLst/>
              </a:pr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6" name="is1ide-Oval 13"/>
              <p:cNvSpPr/>
              <p:nvPr/>
            </p:nvSpPr>
            <p:spPr>
              <a:xfrm>
                <a:off x="2711523" y="3352771"/>
                <a:ext cx="769009" cy="76900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7" name="is1ide-Freeform: Shape 37"/>
              <p:cNvSpPr>
                <a:spLocks noChangeAspect="1"/>
              </p:cNvSpPr>
              <p:nvPr/>
            </p:nvSpPr>
            <p:spPr bwMode="auto">
              <a:xfrm>
                <a:off x="2905500" y="3547276"/>
                <a:ext cx="381053" cy="379997"/>
              </a:xfrm>
              <a:custGeom>
                <a:avLst/>
                <a:gdLst>
                  <a:gd name="connsiteX0" fmla="*/ 84666 w 508000"/>
                  <a:gd name="connsiteY0" fmla="*/ 303955 h 506592"/>
                  <a:gd name="connsiteX1" fmla="*/ 233680 w 508000"/>
                  <a:gd name="connsiteY1" fmla="*/ 428915 h 506592"/>
                  <a:gd name="connsiteX2" fmla="*/ 233680 w 508000"/>
                  <a:gd name="connsiteY2" fmla="*/ 408651 h 506592"/>
                  <a:gd name="connsiteX3" fmla="*/ 254000 w 508000"/>
                  <a:gd name="connsiteY3" fmla="*/ 391765 h 506592"/>
                  <a:gd name="connsiteX4" fmla="*/ 274320 w 508000"/>
                  <a:gd name="connsiteY4" fmla="*/ 408651 h 506592"/>
                  <a:gd name="connsiteX5" fmla="*/ 274320 w 508000"/>
                  <a:gd name="connsiteY5" fmla="*/ 428915 h 506592"/>
                  <a:gd name="connsiteX6" fmla="*/ 423334 w 508000"/>
                  <a:gd name="connsiteY6" fmla="*/ 303955 h 506592"/>
                  <a:gd name="connsiteX7" fmla="*/ 254000 w 508000"/>
                  <a:gd name="connsiteY7" fmla="*/ 371501 h 506592"/>
                  <a:gd name="connsiteX8" fmla="*/ 84666 w 508000"/>
                  <a:gd name="connsiteY8" fmla="*/ 303955 h 506592"/>
                  <a:gd name="connsiteX9" fmla="*/ 362374 w 508000"/>
                  <a:gd name="connsiteY9" fmla="*/ 209392 h 506592"/>
                  <a:gd name="connsiteX10" fmla="*/ 372534 w 508000"/>
                  <a:gd name="connsiteY10" fmla="*/ 253296 h 506592"/>
                  <a:gd name="connsiteX11" fmla="*/ 362374 w 508000"/>
                  <a:gd name="connsiteY11" fmla="*/ 297201 h 506592"/>
                  <a:gd name="connsiteX12" fmla="*/ 423334 w 508000"/>
                  <a:gd name="connsiteY12" fmla="*/ 253296 h 506592"/>
                  <a:gd name="connsiteX13" fmla="*/ 362374 w 508000"/>
                  <a:gd name="connsiteY13" fmla="*/ 209392 h 506592"/>
                  <a:gd name="connsiteX14" fmla="*/ 145626 w 508000"/>
                  <a:gd name="connsiteY14" fmla="*/ 209392 h 506592"/>
                  <a:gd name="connsiteX15" fmla="*/ 88053 w 508000"/>
                  <a:gd name="connsiteY15" fmla="*/ 253296 h 506592"/>
                  <a:gd name="connsiteX16" fmla="*/ 145626 w 508000"/>
                  <a:gd name="connsiteY16" fmla="*/ 297201 h 506592"/>
                  <a:gd name="connsiteX17" fmla="*/ 138853 w 508000"/>
                  <a:gd name="connsiteY17" fmla="*/ 253296 h 506592"/>
                  <a:gd name="connsiteX18" fmla="*/ 145626 w 508000"/>
                  <a:gd name="connsiteY18" fmla="*/ 209392 h 506592"/>
                  <a:gd name="connsiteX19" fmla="*/ 254413 w 508000"/>
                  <a:gd name="connsiteY19" fmla="*/ 205451 h 506592"/>
                  <a:gd name="connsiteX20" fmla="*/ 305363 w 508000"/>
                  <a:gd name="connsiteY20" fmla="*/ 253005 h 506592"/>
                  <a:gd name="connsiteX21" fmla="*/ 254413 w 508000"/>
                  <a:gd name="connsiteY21" fmla="*/ 303955 h 506592"/>
                  <a:gd name="connsiteX22" fmla="*/ 206859 w 508000"/>
                  <a:gd name="connsiteY22" fmla="*/ 253005 h 506592"/>
                  <a:gd name="connsiteX23" fmla="*/ 254413 w 508000"/>
                  <a:gd name="connsiteY23" fmla="*/ 205451 h 506592"/>
                  <a:gd name="connsiteX24" fmla="*/ 254000 w 508000"/>
                  <a:gd name="connsiteY24" fmla="*/ 175618 h 506592"/>
                  <a:gd name="connsiteX25" fmla="*/ 176106 w 508000"/>
                  <a:gd name="connsiteY25" fmla="*/ 253296 h 506592"/>
                  <a:gd name="connsiteX26" fmla="*/ 254000 w 508000"/>
                  <a:gd name="connsiteY26" fmla="*/ 330974 h 506592"/>
                  <a:gd name="connsiteX27" fmla="*/ 331894 w 508000"/>
                  <a:gd name="connsiteY27" fmla="*/ 253296 h 506592"/>
                  <a:gd name="connsiteX28" fmla="*/ 254000 w 508000"/>
                  <a:gd name="connsiteY28" fmla="*/ 175618 h 506592"/>
                  <a:gd name="connsiteX29" fmla="*/ 233680 w 508000"/>
                  <a:gd name="connsiteY29" fmla="*/ 77677 h 506592"/>
                  <a:gd name="connsiteX30" fmla="*/ 84666 w 508000"/>
                  <a:gd name="connsiteY30" fmla="*/ 202637 h 506592"/>
                  <a:gd name="connsiteX31" fmla="*/ 254000 w 508000"/>
                  <a:gd name="connsiteY31" fmla="*/ 138468 h 506592"/>
                  <a:gd name="connsiteX32" fmla="*/ 423334 w 508000"/>
                  <a:gd name="connsiteY32" fmla="*/ 202637 h 506592"/>
                  <a:gd name="connsiteX33" fmla="*/ 274320 w 508000"/>
                  <a:gd name="connsiteY33" fmla="*/ 77677 h 506592"/>
                  <a:gd name="connsiteX34" fmla="*/ 274320 w 508000"/>
                  <a:gd name="connsiteY34" fmla="*/ 97941 h 506592"/>
                  <a:gd name="connsiteX35" fmla="*/ 254000 w 508000"/>
                  <a:gd name="connsiteY35" fmla="*/ 118205 h 506592"/>
                  <a:gd name="connsiteX36" fmla="*/ 233680 w 508000"/>
                  <a:gd name="connsiteY36" fmla="*/ 97941 h 506592"/>
                  <a:gd name="connsiteX37" fmla="*/ 233680 w 508000"/>
                  <a:gd name="connsiteY37" fmla="*/ 77677 h 506592"/>
                  <a:gd name="connsiteX38" fmla="*/ 254000 w 508000"/>
                  <a:gd name="connsiteY38" fmla="*/ 0 h 506592"/>
                  <a:gd name="connsiteX39" fmla="*/ 274320 w 508000"/>
                  <a:gd name="connsiteY39" fmla="*/ 20264 h 506592"/>
                  <a:gd name="connsiteX40" fmla="*/ 274320 w 508000"/>
                  <a:gd name="connsiteY40" fmla="*/ 40527 h 506592"/>
                  <a:gd name="connsiteX41" fmla="*/ 470747 w 508000"/>
                  <a:gd name="connsiteY41" fmla="*/ 233033 h 506592"/>
                  <a:gd name="connsiteX42" fmla="*/ 491067 w 508000"/>
                  <a:gd name="connsiteY42" fmla="*/ 233033 h 506592"/>
                  <a:gd name="connsiteX43" fmla="*/ 508000 w 508000"/>
                  <a:gd name="connsiteY43" fmla="*/ 253296 h 506592"/>
                  <a:gd name="connsiteX44" fmla="*/ 491067 w 508000"/>
                  <a:gd name="connsiteY44" fmla="*/ 273560 h 506592"/>
                  <a:gd name="connsiteX45" fmla="*/ 470747 w 508000"/>
                  <a:gd name="connsiteY45" fmla="*/ 273560 h 506592"/>
                  <a:gd name="connsiteX46" fmla="*/ 274320 w 508000"/>
                  <a:gd name="connsiteY46" fmla="*/ 469442 h 506592"/>
                  <a:gd name="connsiteX47" fmla="*/ 274320 w 508000"/>
                  <a:gd name="connsiteY47" fmla="*/ 489706 h 506592"/>
                  <a:gd name="connsiteX48" fmla="*/ 254000 w 508000"/>
                  <a:gd name="connsiteY48" fmla="*/ 506592 h 506592"/>
                  <a:gd name="connsiteX49" fmla="*/ 233680 w 508000"/>
                  <a:gd name="connsiteY49" fmla="*/ 489706 h 506592"/>
                  <a:gd name="connsiteX50" fmla="*/ 233680 w 508000"/>
                  <a:gd name="connsiteY50" fmla="*/ 469442 h 506592"/>
                  <a:gd name="connsiteX51" fmla="*/ 40640 w 508000"/>
                  <a:gd name="connsiteY51" fmla="*/ 273560 h 506592"/>
                  <a:gd name="connsiteX52" fmla="*/ 20320 w 508000"/>
                  <a:gd name="connsiteY52" fmla="*/ 273560 h 506592"/>
                  <a:gd name="connsiteX53" fmla="*/ 0 w 508000"/>
                  <a:gd name="connsiteY53" fmla="*/ 253296 h 506592"/>
                  <a:gd name="connsiteX54" fmla="*/ 20320 w 508000"/>
                  <a:gd name="connsiteY54" fmla="*/ 233033 h 506592"/>
                  <a:gd name="connsiteX55" fmla="*/ 40640 w 508000"/>
                  <a:gd name="connsiteY55" fmla="*/ 233033 h 506592"/>
                  <a:gd name="connsiteX56" fmla="*/ 233680 w 508000"/>
                  <a:gd name="connsiteY56" fmla="*/ 40527 h 506592"/>
                  <a:gd name="connsiteX57" fmla="*/ 233680 w 508000"/>
                  <a:gd name="connsiteY57" fmla="*/ 20264 h 506592"/>
                  <a:gd name="connsiteX58" fmla="*/ 254000 w 508000"/>
                  <a:gd name="connsiteY58" fmla="*/ 0 h 50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08000" h="506592">
                    <a:moveTo>
                      <a:pt x="84666" y="303955"/>
                    </a:moveTo>
                    <a:cubicBezTo>
                      <a:pt x="104986" y="371501"/>
                      <a:pt x="165946" y="422160"/>
                      <a:pt x="233680" y="428915"/>
                    </a:cubicBezTo>
                    <a:cubicBezTo>
                      <a:pt x="233680" y="428915"/>
                      <a:pt x="233680" y="428915"/>
                      <a:pt x="233680" y="408651"/>
                    </a:cubicBezTo>
                    <a:cubicBezTo>
                      <a:pt x="233680" y="398519"/>
                      <a:pt x="243840" y="391765"/>
                      <a:pt x="254000" y="391765"/>
                    </a:cubicBezTo>
                    <a:cubicBezTo>
                      <a:pt x="264160" y="391765"/>
                      <a:pt x="274320" y="398519"/>
                      <a:pt x="274320" y="408651"/>
                    </a:cubicBezTo>
                    <a:cubicBezTo>
                      <a:pt x="274320" y="408651"/>
                      <a:pt x="274320" y="408651"/>
                      <a:pt x="274320" y="428915"/>
                    </a:cubicBezTo>
                    <a:cubicBezTo>
                      <a:pt x="345440" y="422160"/>
                      <a:pt x="403014" y="371501"/>
                      <a:pt x="423334" y="303955"/>
                    </a:cubicBezTo>
                    <a:cubicBezTo>
                      <a:pt x="386080" y="334351"/>
                      <a:pt x="325120" y="371501"/>
                      <a:pt x="254000" y="371501"/>
                    </a:cubicBezTo>
                    <a:cubicBezTo>
                      <a:pt x="186266" y="371501"/>
                      <a:pt x="125306" y="334351"/>
                      <a:pt x="84666" y="303955"/>
                    </a:cubicBezTo>
                    <a:close/>
                    <a:moveTo>
                      <a:pt x="362374" y="209392"/>
                    </a:moveTo>
                    <a:cubicBezTo>
                      <a:pt x="369147" y="222901"/>
                      <a:pt x="372534" y="239787"/>
                      <a:pt x="372534" y="253296"/>
                    </a:cubicBezTo>
                    <a:cubicBezTo>
                      <a:pt x="372534" y="270183"/>
                      <a:pt x="369147" y="283692"/>
                      <a:pt x="362374" y="297201"/>
                    </a:cubicBezTo>
                    <a:cubicBezTo>
                      <a:pt x="389467" y="283692"/>
                      <a:pt x="409787" y="266805"/>
                      <a:pt x="423334" y="253296"/>
                    </a:cubicBezTo>
                    <a:cubicBezTo>
                      <a:pt x="409787" y="243164"/>
                      <a:pt x="389467" y="226278"/>
                      <a:pt x="362374" y="209392"/>
                    </a:cubicBezTo>
                    <a:close/>
                    <a:moveTo>
                      <a:pt x="145626" y="209392"/>
                    </a:moveTo>
                    <a:cubicBezTo>
                      <a:pt x="118533" y="226278"/>
                      <a:pt x="98213" y="243164"/>
                      <a:pt x="88053" y="253296"/>
                    </a:cubicBezTo>
                    <a:cubicBezTo>
                      <a:pt x="98213" y="266805"/>
                      <a:pt x="118533" y="283692"/>
                      <a:pt x="145626" y="297201"/>
                    </a:cubicBezTo>
                    <a:cubicBezTo>
                      <a:pt x="138853" y="283692"/>
                      <a:pt x="138853" y="270183"/>
                      <a:pt x="138853" y="253296"/>
                    </a:cubicBezTo>
                    <a:cubicBezTo>
                      <a:pt x="138853" y="239787"/>
                      <a:pt x="138853" y="222901"/>
                      <a:pt x="145626" y="209392"/>
                    </a:cubicBezTo>
                    <a:close/>
                    <a:moveTo>
                      <a:pt x="254413" y="205451"/>
                    </a:moveTo>
                    <a:cubicBezTo>
                      <a:pt x="281586" y="205451"/>
                      <a:pt x="305363" y="225831"/>
                      <a:pt x="305363" y="253005"/>
                    </a:cubicBezTo>
                    <a:cubicBezTo>
                      <a:pt x="305363" y="280178"/>
                      <a:pt x="281586" y="303955"/>
                      <a:pt x="254413" y="303955"/>
                    </a:cubicBezTo>
                    <a:cubicBezTo>
                      <a:pt x="227239" y="303955"/>
                      <a:pt x="206859" y="280178"/>
                      <a:pt x="206859" y="253005"/>
                    </a:cubicBezTo>
                    <a:cubicBezTo>
                      <a:pt x="206859" y="225831"/>
                      <a:pt x="227239" y="205451"/>
                      <a:pt x="254413" y="205451"/>
                    </a:cubicBezTo>
                    <a:close/>
                    <a:moveTo>
                      <a:pt x="254000" y="175618"/>
                    </a:moveTo>
                    <a:cubicBezTo>
                      <a:pt x="209974" y="175618"/>
                      <a:pt x="176106" y="209392"/>
                      <a:pt x="176106" y="253296"/>
                    </a:cubicBezTo>
                    <a:cubicBezTo>
                      <a:pt x="176106" y="297201"/>
                      <a:pt x="209974" y="330974"/>
                      <a:pt x="254000" y="330974"/>
                    </a:cubicBezTo>
                    <a:cubicBezTo>
                      <a:pt x="298027" y="330974"/>
                      <a:pt x="331894" y="297201"/>
                      <a:pt x="331894" y="253296"/>
                    </a:cubicBezTo>
                    <a:cubicBezTo>
                      <a:pt x="331894" y="209392"/>
                      <a:pt x="298027" y="175618"/>
                      <a:pt x="254000" y="175618"/>
                    </a:cubicBezTo>
                    <a:close/>
                    <a:moveTo>
                      <a:pt x="233680" y="77677"/>
                    </a:moveTo>
                    <a:cubicBezTo>
                      <a:pt x="165946" y="87809"/>
                      <a:pt x="104986" y="138468"/>
                      <a:pt x="84666" y="202637"/>
                    </a:cubicBezTo>
                    <a:cubicBezTo>
                      <a:pt x="125306" y="172241"/>
                      <a:pt x="186266" y="138468"/>
                      <a:pt x="254000" y="138468"/>
                    </a:cubicBezTo>
                    <a:cubicBezTo>
                      <a:pt x="325120" y="138468"/>
                      <a:pt x="386080" y="172241"/>
                      <a:pt x="423334" y="202637"/>
                    </a:cubicBezTo>
                    <a:cubicBezTo>
                      <a:pt x="403014" y="138468"/>
                      <a:pt x="345440" y="87809"/>
                      <a:pt x="274320" y="77677"/>
                    </a:cubicBezTo>
                    <a:cubicBezTo>
                      <a:pt x="274320" y="77677"/>
                      <a:pt x="274320" y="77677"/>
                      <a:pt x="274320" y="97941"/>
                    </a:cubicBezTo>
                    <a:cubicBezTo>
                      <a:pt x="274320" y="108073"/>
                      <a:pt x="264160" y="118205"/>
                      <a:pt x="254000" y="118205"/>
                    </a:cubicBezTo>
                    <a:cubicBezTo>
                      <a:pt x="243840" y="118205"/>
                      <a:pt x="233680" y="108073"/>
                      <a:pt x="233680" y="97941"/>
                    </a:cubicBezTo>
                    <a:cubicBezTo>
                      <a:pt x="233680" y="97941"/>
                      <a:pt x="233680" y="97941"/>
                      <a:pt x="233680" y="77677"/>
                    </a:cubicBezTo>
                    <a:close/>
                    <a:moveTo>
                      <a:pt x="254000" y="0"/>
                    </a:moveTo>
                    <a:cubicBezTo>
                      <a:pt x="264160" y="0"/>
                      <a:pt x="274320" y="10132"/>
                      <a:pt x="274320" y="20264"/>
                    </a:cubicBezTo>
                    <a:cubicBezTo>
                      <a:pt x="274320" y="20264"/>
                      <a:pt x="274320" y="20264"/>
                      <a:pt x="274320" y="40527"/>
                    </a:cubicBezTo>
                    <a:cubicBezTo>
                      <a:pt x="375920" y="50659"/>
                      <a:pt x="460587" y="131714"/>
                      <a:pt x="470747" y="233033"/>
                    </a:cubicBezTo>
                    <a:cubicBezTo>
                      <a:pt x="470747" y="233033"/>
                      <a:pt x="470747" y="233033"/>
                      <a:pt x="491067" y="233033"/>
                    </a:cubicBezTo>
                    <a:cubicBezTo>
                      <a:pt x="501227" y="233033"/>
                      <a:pt x="508000" y="243164"/>
                      <a:pt x="508000" y="253296"/>
                    </a:cubicBezTo>
                    <a:cubicBezTo>
                      <a:pt x="508000" y="263428"/>
                      <a:pt x="501227" y="273560"/>
                      <a:pt x="491067" y="273560"/>
                    </a:cubicBezTo>
                    <a:cubicBezTo>
                      <a:pt x="491067" y="273560"/>
                      <a:pt x="491067" y="273560"/>
                      <a:pt x="470747" y="273560"/>
                    </a:cubicBezTo>
                    <a:cubicBezTo>
                      <a:pt x="460587" y="374878"/>
                      <a:pt x="375920" y="459310"/>
                      <a:pt x="274320" y="469442"/>
                    </a:cubicBezTo>
                    <a:cubicBezTo>
                      <a:pt x="274320" y="469442"/>
                      <a:pt x="274320" y="469442"/>
                      <a:pt x="274320" y="489706"/>
                    </a:cubicBezTo>
                    <a:cubicBezTo>
                      <a:pt x="274320" y="499838"/>
                      <a:pt x="264160" y="506592"/>
                      <a:pt x="254000" y="506592"/>
                    </a:cubicBezTo>
                    <a:cubicBezTo>
                      <a:pt x="243840" y="506592"/>
                      <a:pt x="233680" y="499838"/>
                      <a:pt x="233680" y="489706"/>
                    </a:cubicBezTo>
                    <a:cubicBezTo>
                      <a:pt x="233680" y="489706"/>
                      <a:pt x="233680" y="489706"/>
                      <a:pt x="233680" y="469442"/>
                    </a:cubicBezTo>
                    <a:cubicBezTo>
                      <a:pt x="132080" y="459310"/>
                      <a:pt x="50800" y="374878"/>
                      <a:pt x="40640" y="273560"/>
                    </a:cubicBezTo>
                    <a:cubicBezTo>
                      <a:pt x="40640" y="273560"/>
                      <a:pt x="40640" y="273560"/>
                      <a:pt x="20320" y="273560"/>
                    </a:cubicBezTo>
                    <a:cubicBezTo>
                      <a:pt x="10160" y="273560"/>
                      <a:pt x="0" y="263428"/>
                      <a:pt x="0" y="253296"/>
                    </a:cubicBezTo>
                    <a:cubicBezTo>
                      <a:pt x="0" y="243164"/>
                      <a:pt x="10160" y="233033"/>
                      <a:pt x="20320" y="233033"/>
                    </a:cubicBezTo>
                    <a:cubicBezTo>
                      <a:pt x="20320" y="233033"/>
                      <a:pt x="20320" y="233033"/>
                      <a:pt x="40640" y="233033"/>
                    </a:cubicBezTo>
                    <a:cubicBezTo>
                      <a:pt x="50800" y="131714"/>
                      <a:pt x="132080" y="50659"/>
                      <a:pt x="233680" y="40527"/>
                    </a:cubicBezTo>
                    <a:cubicBezTo>
                      <a:pt x="233680" y="40527"/>
                      <a:pt x="233680" y="40527"/>
                      <a:pt x="233680" y="20264"/>
                    </a:cubicBezTo>
                    <a:cubicBezTo>
                      <a:pt x="233680" y="10132"/>
                      <a:pt x="243840" y="0"/>
                      <a:pt x="254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6" name="Group 39"/>
            <p:cNvGrpSpPr/>
            <p:nvPr/>
          </p:nvGrpSpPr>
          <p:grpSpPr>
            <a:xfrm>
              <a:off x="991741" y="1403868"/>
              <a:ext cx="1206795" cy="1206795"/>
              <a:chOff x="991741" y="1403868"/>
              <a:chExt cx="1206795" cy="1206795"/>
            </a:xfrm>
          </p:grpSpPr>
          <p:sp>
            <p:nvSpPr>
              <p:cNvPr id="1049108" name="is1ide-Oval 6"/>
              <p:cNvSpPr/>
              <p:nvPr/>
            </p:nvSpPr>
            <p:spPr>
              <a:xfrm>
                <a:off x="991741" y="1403868"/>
                <a:ext cx="1206795" cy="1206795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09" name="is1ide-Oval 7"/>
              <p:cNvSpPr/>
              <p:nvPr/>
            </p:nvSpPr>
            <p:spPr>
              <a:xfrm>
                <a:off x="1093589" y="1505716"/>
                <a:ext cx="1003098" cy="1003098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10" name="is1ide-Oval 8"/>
              <p:cNvSpPr/>
              <p:nvPr/>
            </p:nvSpPr>
            <p:spPr>
              <a:xfrm>
                <a:off x="1210633" y="1622760"/>
                <a:ext cx="769009" cy="76900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111" name="is1ide-Freeform: Shape 38"/>
              <p:cNvSpPr>
                <a:spLocks noChangeAspect="1"/>
              </p:cNvSpPr>
              <p:nvPr/>
            </p:nvSpPr>
            <p:spPr bwMode="auto">
              <a:xfrm>
                <a:off x="1404688" y="1816737"/>
                <a:ext cx="380897" cy="381053"/>
              </a:xfrm>
              <a:custGeom>
                <a:avLst/>
                <a:gdLst>
                  <a:gd name="connsiteX0" fmla="*/ 185778 w 502142"/>
                  <a:gd name="connsiteY0" fmla="*/ 245107 h 502347"/>
                  <a:gd name="connsiteX1" fmla="*/ 181850 w 502142"/>
                  <a:gd name="connsiteY1" fmla="*/ 247726 h 502347"/>
                  <a:gd name="connsiteX2" fmla="*/ 196252 w 502142"/>
                  <a:gd name="connsiteY2" fmla="*/ 262134 h 502347"/>
                  <a:gd name="connsiteX3" fmla="*/ 198871 w 502142"/>
                  <a:gd name="connsiteY3" fmla="*/ 259515 h 502347"/>
                  <a:gd name="connsiteX4" fmla="*/ 198871 w 502142"/>
                  <a:gd name="connsiteY4" fmla="*/ 258205 h 502347"/>
                  <a:gd name="connsiteX5" fmla="*/ 197562 w 502142"/>
                  <a:gd name="connsiteY5" fmla="*/ 256895 h 502347"/>
                  <a:gd name="connsiteX6" fmla="*/ 196252 w 502142"/>
                  <a:gd name="connsiteY6" fmla="*/ 255585 h 502347"/>
                  <a:gd name="connsiteX7" fmla="*/ 187087 w 502142"/>
                  <a:gd name="connsiteY7" fmla="*/ 245107 h 502347"/>
                  <a:gd name="connsiteX8" fmla="*/ 185778 w 502142"/>
                  <a:gd name="connsiteY8" fmla="*/ 245107 h 502347"/>
                  <a:gd name="connsiteX9" fmla="*/ 300657 w 502142"/>
                  <a:gd name="connsiteY9" fmla="*/ 124890 h 502347"/>
                  <a:gd name="connsiteX10" fmla="*/ 333369 w 502142"/>
                  <a:gd name="connsiteY10" fmla="*/ 157500 h 502347"/>
                  <a:gd name="connsiteX11" fmla="*/ 300657 w 502142"/>
                  <a:gd name="connsiteY11" fmla="*/ 191414 h 502347"/>
                  <a:gd name="connsiteX12" fmla="*/ 267945 w 502142"/>
                  <a:gd name="connsiteY12" fmla="*/ 157500 h 502347"/>
                  <a:gd name="connsiteX13" fmla="*/ 300657 w 502142"/>
                  <a:gd name="connsiteY13" fmla="*/ 124890 h 502347"/>
                  <a:gd name="connsiteX14" fmla="*/ 251242 w 502142"/>
                  <a:gd name="connsiteY14" fmla="*/ 83999 h 502347"/>
                  <a:gd name="connsiteX15" fmla="*/ 180541 w 502142"/>
                  <a:gd name="connsiteY15" fmla="*/ 99717 h 502347"/>
                  <a:gd name="connsiteX16" fmla="*/ 99366 w 502142"/>
                  <a:gd name="connsiteY16" fmla="*/ 321076 h 502347"/>
                  <a:gd name="connsiteX17" fmla="*/ 251242 w 502142"/>
                  <a:gd name="connsiteY17" fmla="*/ 419313 h 502347"/>
                  <a:gd name="connsiteX18" fmla="*/ 268263 w 502142"/>
                  <a:gd name="connsiteY18" fmla="*/ 418003 h 502347"/>
                  <a:gd name="connsiteX19" fmla="*/ 264335 w 502142"/>
                  <a:gd name="connsiteY19" fmla="*/ 418003 h 502347"/>
                  <a:gd name="connsiteX20" fmla="*/ 253861 w 502142"/>
                  <a:gd name="connsiteY20" fmla="*/ 399665 h 502347"/>
                  <a:gd name="connsiteX21" fmla="*/ 270881 w 502142"/>
                  <a:gd name="connsiteY21" fmla="*/ 336794 h 502347"/>
                  <a:gd name="connsiteX22" fmla="*/ 251242 w 502142"/>
                  <a:gd name="connsiteY22" fmla="*/ 307978 h 502347"/>
                  <a:gd name="connsiteX23" fmla="*/ 247314 w 502142"/>
                  <a:gd name="connsiteY23" fmla="*/ 306668 h 502347"/>
                  <a:gd name="connsiteX24" fmla="*/ 236840 w 502142"/>
                  <a:gd name="connsiteY24" fmla="*/ 335484 h 502347"/>
                  <a:gd name="connsiteX25" fmla="*/ 222438 w 502142"/>
                  <a:gd name="connsiteY25" fmla="*/ 345963 h 502347"/>
                  <a:gd name="connsiteX26" fmla="*/ 173995 w 502142"/>
                  <a:gd name="connsiteY26" fmla="*/ 348582 h 502347"/>
                  <a:gd name="connsiteX27" fmla="*/ 158283 w 502142"/>
                  <a:gd name="connsiteY27" fmla="*/ 334174 h 502347"/>
                  <a:gd name="connsiteX28" fmla="*/ 172685 w 502142"/>
                  <a:gd name="connsiteY28" fmla="*/ 318457 h 502347"/>
                  <a:gd name="connsiteX29" fmla="*/ 211964 w 502142"/>
                  <a:gd name="connsiteY29" fmla="*/ 315837 h 502347"/>
                  <a:gd name="connsiteX30" fmla="*/ 223747 w 502142"/>
                  <a:gd name="connsiteY30" fmla="*/ 283092 h 502347"/>
                  <a:gd name="connsiteX31" fmla="*/ 225056 w 502142"/>
                  <a:gd name="connsiteY31" fmla="*/ 272613 h 502347"/>
                  <a:gd name="connsiteX32" fmla="*/ 242077 w 502142"/>
                  <a:gd name="connsiteY32" fmla="*/ 217601 h 502347"/>
                  <a:gd name="connsiteX33" fmla="*/ 234221 w 502142"/>
                  <a:gd name="connsiteY33" fmla="*/ 221530 h 502347"/>
                  <a:gd name="connsiteX34" fmla="*/ 211964 w 502142"/>
                  <a:gd name="connsiteY34" fmla="*/ 247726 h 502347"/>
                  <a:gd name="connsiteX35" fmla="*/ 201489 w 502142"/>
                  <a:gd name="connsiteY35" fmla="*/ 256895 h 502347"/>
                  <a:gd name="connsiteX36" fmla="*/ 201489 w 502142"/>
                  <a:gd name="connsiteY36" fmla="*/ 262134 h 502347"/>
                  <a:gd name="connsiteX37" fmla="*/ 197562 w 502142"/>
                  <a:gd name="connsiteY37" fmla="*/ 264754 h 502347"/>
                  <a:gd name="connsiteX38" fmla="*/ 211964 w 502142"/>
                  <a:gd name="connsiteY38" fmla="*/ 279162 h 502347"/>
                  <a:gd name="connsiteX39" fmla="*/ 175304 w 502142"/>
                  <a:gd name="connsiteY39" fmla="*/ 311908 h 502347"/>
                  <a:gd name="connsiteX40" fmla="*/ 130788 w 502142"/>
                  <a:gd name="connsiteY40" fmla="*/ 264754 h 502347"/>
                  <a:gd name="connsiteX41" fmla="*/ 166139 w 502142"/>
                  <a:gd name="connsiteY41" fmla="*/ 230699 h 502347"/>
                  <a:gd name="connsiteX42" fmla="*/ 179232 w 502142"/>
                  <a:gd name="connsiteY42" fmla="*/ 245107 h 502347"/>
                  <a:gd name="connsiteX43" fmla="*/ 183159 w 502142"/>
                  <a:gd name="connsiteY43" fmla="*/ 242487 h 502347"/>
                  <a:gd name="connsiteX44" fmla="*/ 187087 w 502142"/>
                  <a:gd name="connsiteY44" fmla="*/ 241177 h 502347"/>
                  <a:gd name="connsiteX45" fmla="*/ 187087 w 502142"/>
                  <a:gd name="connsiteY45" fmla="*/ 239867 h 502347"/>
                  <a:gd name="connsiteX46" fmla="*/ 222438 w 502142"/>
                  <a:gd name="connsiteY46" fmla="*/ 199263 h 502347"/>
                  <a:gd name="connsiteX47" fmla="*/ 270881 w 502142"/>
                  <a:gd name="connsiteY47" fmla="*/ 186165 h 502347"/>
                  <a:gd name="connsiteX48" fmla="*/ 276118 w 502142"/>
                  <a:gd name="connsiteY48" fmla="*/ 186165 h 502347"/>
                  <a:gd name="connsiteX49" fmla="*/ 283974 w 502142"/>
                  <a:gd name="connsiteY49" fmla="*/ 187475 h 502347"/>
                  <a:gd name="connsiteX50" fmla="*/ 286592 w 502142"/>
                  <a:gd name="connsiteY50" fmla="*/ 188785 h 502347"/>
                  <a:gd name="connsiteX51" fmla="*/ 291830 w 502142"/>
                  <a:gd name="connsiteY51" fmla="*/ 191404 h 502347"/>
                  <a:gd name="connsiteX52" fmla="*/ 304922 w 502142"/>
                  <a:gd name="connsiteY52" fmla="*/ 208432 h 502347"/>
                  <a:gd name="connsiteX53" fmla="*/ 304922 w 502142"/>
                  <a:gd name="connsiteY53" fmla="*/ 209742 h 502347"/>
                  <a:gd name="connsiteX54" fmla="*/ 321943 w 502142"/>
                  <a:gd name="connsiteY54" fmla="*/ 222840 h 502347"/>
                  <a:gd name="connsiteX55" fmla="*/ 350747 w 502142"/>
                  <a:gd name="connsiteY55" fmla="*/ 218910 h 502347"/>
                  <a:gd name="connsiteX56" fmla="*/ 367768 w 502142"/>
                  <a:gd name="connsiteY56" fmla="*/ 220220 h 502347"/>
                  <a:gd name="connsiteX57" fmla="*/ 366458 w 502142"/>
                  <a:gd name="connsiteY57" fmla="*/ 238558 h 502347"/>
                  <a:gd name="connsiteX58" fmla="*/ 332417 w 502142"/>
                  <a:gd name="connsiteY58" fmla="*/ 250346 h 502347"/>
                  <a:gd name="connsiteX59" fmla="*/ 315397 w 502142"/>
                  <a:gd name="connsiteY59" fmla="*/ 247726 h 502347"/>
                  <a:gd name="connsiteX60" fmla="*/ 298376 w 502142"/>
                  <a:gd name="connsiteY60" fmla="*/ 239867 h 502347"/>
                  <a:gd name="connsiteX61" fmla="*/ 282665 w 502142"/>
                  <a:gd name="connsiteY61" fmla="*/ 290950 h 502347"/>
                  <a:gd name="connsiteX62" fmla="*/ 280046 w 502142"/>
                  <a:gd name="connsiteY62" fmla="*/ 296190 h 502347"/>
                  <a:gd name="connsiteX63" fmla="*/ 299685 w 502142"/>
                  <a:gd name="connsiteY63" fmla="*/ 325006 h 502347"/>
                  <a:gd name="connsiteX64" fmla="*/ 302304 w 502142"/>
                  <a:gd name="connsiteY64" fmla="*/ 336794 h 502347"/>
                  <a:gd name="connsiteX65" fmla="*/ 282665 w 502142"/>
                  <a:gd name="connsiteY65" fmla="*/ 407524 h 502347"/>
                  <a:gd name="connsiteX66" fmla="*/ 272190 w 502142"/>
                  <a:gd name="connsiteY66" fmla="*/ 418003 h 502347"/>
                  <a:gd name="connsiteX67" fmla="*/ 320634 w 502142"/>
                  <a:gd name="connsiteY67" fmla="*/ 403595 h 502347"/>
                  <a:gd name="connsiteX68" fmla="*/ 403118 w 502142"/>
                  <a:gd name="connsiteY68" fmla="*/ 180926 h 502347"/>
                  <a:gd name="connsiteX69" fmla="*/ 251242 w 502142"/>
                  <a:gd name="connsiteY69" fmla="*/ 83999 h 502347"/>
                  <a:gd name="connsiteX70" fmla="*/ 324562 w 502142"/>
                  <a:gd name="connsiteY70" fmla="*/ 1480 h 502347"/>
                  <a:gd name="connsiteX71" fmla="*/ 357294 w 502142"/>
                  <a:gd name="connsiteY71" fmla="*/ 14579 h 502347"/>
                  <a:gd name="connsiteX72" fmla="*/ 376933 w 502142"/>
                  <a:gd name="connsiteY72" fmla="*/ 56493 h 502347"/>
                  <a:gd name="connsiteX73" fmla="*/ 366458 w 502142"/>
                  <a:gd name="connsiteY73" fmla="*/ 82689 h 502347"/>
                  <a:gd name="connsiteX74" fmla="*/ 410974 w 502142"/>
                  <a:gd name="connsiteY74" fmla="*/ 123294 h 502347"/>
                  <a:gd name="connsiteX75" fmla="*/ 435850 w 502142"/>
                  <a:gd name="connsiteY75" fmla="*/ 110195 h 502347"/>
                  <a:gd name="connsiteX76" fmla="*/ 479056 w 502142"/>
                  <a:gd name="connsiteY76" fmla="*/ 127223 h 502347"/>
                  <a:gd name="connsiteX77" fmla="*/ 493458 w 502142"/>
                  <a:gd name="connsiteY77" fmla="*/ 159969 h 502347"/>
                  <a:gd name="connsiteX78" fmla="*/ 477747 w 502142"/>
                  <a:gd name="connsiteY78" fmla="*/ 201883 h 502347"/>
                  <a:gd name="connsiteX79" fmla="*/ 452871 w 502142"/>
                  <a:gd name="connsiteY79" fmla="*/ 213671 h 502347"/>
                  <a:gd name="connsiteX80" fmla="*/ 454180 w 502142"/>
                  <a:gd name="connsiteY80" fmla="*/ 272613 h 502347"/>
                  <a:gd name="connsiteX81" fmla="*/ 481675 w 502142"/>
                  <a:gd name="connsiteY81" fmla="*/ 283092 h 502347"/>
                  <a:gd name="connsiteX82" fmla="*/ 500005 w 502142"/>
                  <a:gd name="connsiteY82" fmla="*/ 323696 h 502347"/>
                  <a:gd name="connsiteX83" fmla="*/ 488221 w 502142"/>
                  <a:gd name="connsiteY83" fmla="*/ 357751 h 502347"/>
                  <a:gd name="connsiteX84" fmla="*/ 471201 w 502142"/>
                  <a:gd name="connsiteY84" fmla="*/ 376089 h 502347"/>
                  <a:gd name="connsiteX85" fmla="*/ 446324 w 502142"/>
                  <a:gd name="connsiteY85" fmla="*/ 377399 h 502347"/>
                  <a:gd name="connsiteX86" fmla="*/ 420139 w 502142"/>
                  <a:gd name="connsiteY86" fmla="*/ 366920 h 502347"/>
                  <a:gd name="connsiteX87" fmla="*/ 379551 w 502142"/>
                  <a:gd name="connsiteY87" fmla="*/ 410144 h 502347"/>
                  <a:gd name="connsiteX88" fmla="*/ 391335 w 502142"/>
                  <a:gd name="connsiteY88" fmla="*/ 436340 h 502347"/>
                  <a:gd name="connsiteX89" fmla="*/ 375623 w 502142"/>
                  <a:gd name="connsiteY89" fmla="*/ 479564 h 502347"/>
                  <a:gd name="connsiteX90" fmla="*/ 342891 w 502142"/>
                  <a:gd name="connsiteY90" fmla="*/ 493972 h 502347"/>
                  <a:gd name="connsiteX91" fmla="*/ 300995 w 502142"/>
                  <a:gd name="connsiteY91" fmla="*/ 478255 h 502347"/>
                  <a:gd name="connsiteX92" fmla="*/ 289211 w 502142"/>
                  <a:gd name="connsiteY92" fmla="*/ 453368 h 502347"/>
                  <a:gd name="connsiteX93" fmla="*/ 228984 w 502142"/>
                  <a:gd name="connsiteY93" fmla="*/ 454678 h 502347"/>
                  <a:gd name="connsiteX94" fmla="*/ 219819 w 502142"/>
                  <a:gd name="connsiteY94" fmla="*/ 482184 h 502347"/>
                  <a:gd name="connsiteX95" fmla="*/ 202799 w 502142"/>
                  <a:gd name="connsiteY95" fmla="*/ 499212 h 502347"/>
                  <a:gd name="connsiteX96" fmla="*/ 177922 w 502142"/>
                  <a:gd name="connsiteY96" fmla="*/ 500522 h 502347"/>
                  <a:gd name="connsiteX97" fmla="*/ 143881 w 502142"/>
                  <a:gd name="connsiteY97" fmla="*/ 488733 h 502347"/>
                  <a:gd name="connsiteX98" fmla="*/ 126861 w 502142"/>
                  <a:gd name="connsiteY98" fmla="*/ 471705 h 502347"/>
                  <a:gd name="connsiteX99" fmla="*/ 125551 w 502142"/>
                  <a:gd name="connsiteY99" fmla="*/ 446819 h 502347"/>
                  <a:gd name="connsiteX100" fmla="*/ 134716 w 502142"/>
                  <a:gd name="connsiteY100" fmla="*/ 420623 h 502347"/>
                  <a:gd name="connsiteX101" fmla="*/ 91510 w 502142"/>
                  <a:gd name="connsiteY101" fmla="*/ 380018 h 502347"/>
                  <a:gd name="connsiteX102" fmla="*/ 66634 w 502142"/>
                  <a:gd name="connsiteY102" fmla="*/ 391807 h 502347"/>
                  <a:gd name="connsiteX103" fmla="*/ 23428 w 502142"/>
                  <a:gd name="connsiteY103" fmla="*/ 376089 h 502347"/>
                  <a:gd name="connsiteX104" fmla="*/ 7716 w 502142"/>
                  <a:gd name="connsiteY104" fmla="*/ 343343 h 502347"/>
                  <a:gd name="connsiteX105" fmla="*/ 23428 w 502142"/>
                  <a:gd name="connsiteY105" fmla="*/ 300119 h 502347"/>
                  <a:gd name="connsiteX106" fmla="*/ 49613 w 502142"/>
                  <a:gd name="connsiteY106" fmla="*/ 288331 h 502347"/>
                  <a:gd name="connsiteX107" fmla="*/ 48304 w 502142"/>
                  <a:gd name="connsiteY107" fmla="*/ 229389 h 502347"/>
                  <a:gd name="connsiteX108" fmla="*/ 20809 w 502142"/>
                  <a:gd name="connsiteY108" fmla="*/ 220220 h 502347"/>
                  <a:gd name="connsiteX109" fmla="*/ 2479 w 502142"/>
                  <a:gd name="connsiteY109" fmla="*/ 203193 h 502347"/>
                  <a:gd name="connsiteX110" fmla="*/ 2479 w 502142"/>
                  <a:gd name="connsiteY110" fmla="*/ 178306 h 502347"/>
                  <a:gd name="connsiteX111" fmla="*/ 14263 w 502142"/>
                  <a:gd name="connsiteY111" fmla="*/ 144251 h 502347"/>
                  <a:gd name="connsiteX112" fmla="*/ 56159 w 502142"/>
                  <a:gd name="connsiteY112" fmla="*/ 125913 h 502347"/>
                  <a:gd name="connsiteX113" fmla="*/ 82345 w 502142"/>
                  <a:gd name="connsiteY113" fmla="*/ 135082 h 502347"/>
                  <a:gd name="connsiteX114" fmla="*/ 122933 w 502142"/>
                  <a:gd name="connsiteY114" fmla="*/ 91858 h 502347"/>
                  <a:gd name="connsiteX115" fmla="*/ 111149 w 502142"/>
                  <a:gd name="connsiteY115" fmla="*/ 65662 h 502347"/>
                  <a:gd name="connsiteX116" fmla="*/ 126861 w 502142"/>
                  <a:gd name="connsiteY116" fmla="*/ 23747 h 502347"/>
                  <a:gd name="connsiteX117" fmla="*/ 159592 w 502142"/>
                  <a:gd name="connsiteY117" fmla="*/ 8029 h 502347"/>
                  <a:gd name="connsiteX118" fmla="*/ 201489 w 502142"/>
                  <a:gd name="connsiteY118" fmla="*/ 23747 h 502347"/>
                  <a:gd name="connsiteX119" fmla="*/ 213273 w 502142"/>
                  <a:gd name="connsiteY119" fmla="*/ 49944 h 502347"/>
                  <a:gd name="connsiteX120" fmla="*/ 272190 w 502142"/>
                  <a:gd name="connsiteY120" fmla="*/ 47324 h 502347"/>
                  <a:gd name="connsiteX121" fmla="*/ 282665 w 502142"/>
                  <a:gd name="connsiteY121" fmla="*/ 21128 h 502347"/>
                  <a:gd name="connsiteX122" fmla="*/ 324562 w 502142"/>
                  <a:gd name="connsiteY122" fmla="*/ 1480 h 50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502142" h="502347">
                    <a:moveTo>
                      <a:pt x="185778" y="245107"/>
                    </a:moveTo>
                    <a:cubicBezTo>
                      <a:pt x="185778" y="245107"/>
                      <a:pt x="185778" y="245107"/>
                      <a:pt x="181850" y="247726"/>
                    </a:cubicBezTo>
                    <a:cubicBezTo>
                      <a:pt x="181850" y="247726"/>
                      <a:pt x="181850" y="247726"/>
                      <a:pt x="196252" y="262134"/>
                    </a:cubicBezTo>
                    <a:cubicBezTo>
                      <a:pt x="196252" y="262134"/>
                      <a:pt x="196252" y="262134"/>
                      <a:pt x="198871" y="259515"/>
                    </a:cubicBezTo>
                    <a:cubicBezTo>
                      <a:pt x="198871" y="259515"/>
                      <a:pt x="198871" y="258205"/>
                      <a:pt x="198871" y="258205"/>
                    </a:cubicBezTo>
                    <a:cubicBezTo>
                      <a:pt x="198871" y="258205"/>
                      <a:pt x="198871" y="258205"/>
                      <a:pt x="197562" y="256895"/>
                    </a:cubicBezTo>
                    <a:cubicBezTo>
                      <a:pt x="197562" y="256895"/>
                      <a:pt x="196252" y="256895"/>
                      <a:pt x="196252" y="255585"/>
                    </a:cubicBezTo>
                    <a:cubicBezTo>
                      <a:pt x="191015" y="254275"/>
                      <a:pt x="187087" y="250346"/>
                      <a:pt x="187087" y="245107"/>
                    </a:cubicBezTo>
                    <a:cubicBezTo>
                      <a:pt x="187087" y="245107"/>
                      <a:pt x="187087" y="245107"/>
                      <a:pt x="185778" y="245107"/>
                    </a:cubicBezTo>
                    <a:close/>
                    <a:moveTo>
                      <a:pt x="300657" y="124890"/>
                    </a:moveTo>
                    <a:cubicBezTo>
                      <a:pt x="318976" y="124890"/>
                      <a:pt x="333369" y="140543"/>
                      <a:pt x="333369" y="157500"/>
                    </a:cubicBezTo>
                    <a:cubicBezTo>
                      <a:pt x="333369" y="175761"/>
                      <a:pt x="318976" y="191414"/>
                      <a:pt x="300657" y="191414"/>
                    </a:cubicBezTo>
                    <a:cubicBezTo>
                      <a:pt x="282339" y="191414"/>
                      <a:pt x="267945" y="175761"/>
                      <a:pt x="267945" y="157500"/>
                    </a:cubicBezTo>
                    <a:cubicBezTo>
                      <a:pt x="267945" y="140543"/>
                      <a:pt x="282339" y="124890"/>
                      <a:pt x="300657" y="124890"/>
                    </a:cubicBezTo>
                    <a:close/>
                    <a:moveTo>
                      <a:pt x="251242" y="83999"/>
                    </a:moveTo>
                    <a:cubicBezTo>
                      <a:pt x="226366" y="83999"/>
                      <a:pt x="202799" y="89238"/>
                      <a:pt x="180541" y="99717"/>
                    </a:cubicBezTo>
                    <a:cubicBezTo>
                      <a:pt x="96747" y="137702"/>
                      <a:pt x="60087" y="237248"/>
                      <a:pt x="99366" y="321076"/>
                    </a:cubicBezTo>
                    <a:cubicBezTo>
                      <a:pt x="125551" y="381328"/>
                      <a:pt x="185778" y="419313"/>
                      <a:pt x="251242" y="419313"/>
                    </a:cubicBezTo>
                    <a:cubicBezTo>
                      <a:pt x="256479" y="419313"/>
                      <a:pt x="263025" y="419313"/>
                      <a:pt x="268263" y="418003"/>
                    </a:cubicBezTo>
                    <a:cubicBezTo>
                      <a:pt x="266953" y="418003"/>
                      <a:pt x="265644" y="418003"/>
                      <a:pt x="264335" y="418003"/>
                    </a:cubicBezTo>
                    <a:cubicBezTo>
                      <a:pt x="256479" y="415383"/>
                      <a:pt x="252551" y="407524"/>
                      <a:pt x="253861" y="399665"/>
                    </a:cubicBezTo>
                    <a:cubicBezTo>
                      <a:pt x="253861" y="399665"/>
                      <a:pt x="253861" y="399665"/>
                      <a:pt x="270881" y="336794"/>
                    </a:cubicBezTo>
                    <a:cubicBezTo>
                      <a:pt x="270881" y="336794"/>
                      <a:pt x="270881" y="336794"/>
                      <a:pt x="251242" y="307978"/>
                    </a:cubicBezTo>
                    <a:cubicBezTo>
                      <a:pt x="249933" y="307978"/>
                      <a:pt x="248623" y="306668"/>
                      <a:pt x="247314" y="306668"/>
                    </a:cubicBezTo>
                    <a:cubicBezTo>
                      <a:pt x="247314" y="306668"/>
                      <a:pt x="247314" y="306668"/>
                      <a:pt x="236840" y="335484"/>
                    </a:cubicBezTo>
                    <a:cubicBezTo>
                      <a:pt x="234221" y="342033"/>
                      <a:pt x="228984" y="345963"/>
                      <a:pt x="222438" y="345963"/>
                    </a:cubicBezTo>
                    <a:cubicBezTo>
                      <a:pt x="222438" y="345963"/>
                      <a:pt x="222438" y="345963"/>
                      <a:pt x="173995" y="348582"/>
                    </a:cubicBezTo>
                    <a:cubicBezTo>
                      <a:pt x="166139" y="348582"/>
                      <a:pt x="159592" y="342033"/>
                      <a:pt x="158283" y="334174"/>
                    </a:cubicBezTo>
                    <a:cubicBezTo>
                      <a:pt x="158283" y="325006"/>
                      <a:pt x="164830" y="318457"/>
                      <a:pt x="172685" y="318457"/>
                    </a:cubicBezTo>
                    <a:cubicBezTo>
                      <a:pt x="172685" y="318457"/>
                      <a:pt x="172685" y="318457"/>
                      <a:pt x="211964" y="315837"/>
                    </a:cubicBezTo>
                    <a:cubicBezTo>
                      <a:pt x="211964" y="315837"/>
                      <a:pt x="211964" y="315837"/>
                      <a:pt x="223747" y="283092"/>
                    </a:cubicBezTo>
                    <a:cubicBezTo>
                      <a:pt x="223747" y="279162"/>
                      <a:pt x="223747" y="276542"/>
                      <a:pt x="225056" y="272613"/>
                    </a:cubicBezTo>
                    <a:cubicBezTo>
                      <a:pt x="225056" y="272613"/>
                      <a:pt x="225056" y="272613"/>
                      <a:pt x="242077" y="217601"/>
                    </a:cubicBezTo>
                    <a:cubicBezTo>
                      <a:pt x="239458" y="218910"/>
                      <a:pt x="236840" y="220220"/>
                      <a:pt x="234221" y="221530"/>
                    </a:cubicBezTo>
                    <a:cubicBezTo>
                      <a:pt x="222438" y="228079"/>
                      <a:pt x="214582" y="237248"/>
                      <a:pt x="211964" y="247726"/>
                    </a:cubicBezTo>
                    <a:cubicBezTo>
                      <a:pt x="210654" y="251656"/>
                      <a:pt x="206726" y="255585"/>
                      <a:pt x="201489" y="256895"/>
                    </a:cubicBezTo>
                    <a:cubicBezTo>
                      <a:pt x="202799" y="258205"/>
                      <a:pt x="202799" y="260825"/>
                      <a:pt x="201489" y="262134"/>
                    </a:cubicBezTo>
                    <a:cubicBezTo>
                      <a:pt x="201489" y="262134"/>
                      <a:pt x="201489" y="262134"/>
                      <a:pt x="197562" y="264754"/>
                    </a:cubicBezTo>
                    <a:cubicBezTo>
                      <a:pt x="197562" y="264754"/>
                      <a:pt x="197562" y="264754"/>
                      <a:pt x="211964" y="279162"/>
                    </a:cubicBezTo>
                    <a:cubicBezTo>
                      <a:pt x="211964" y="279162"/>
                      <a:pt x="211964" y="279162"/>
                      <a:pt x="175304" y="311908"/>
                    </a:cubicBezTo>
                    <a:cubicBezTo>
                      <a:pt x="175304" y="311908"/>
                      <a:pt x="175304" y="311908"/>
                      <a:pt x="130788" y="264754"/>
                    </a:cubicBezTo>
                    <a:cubicBezTo>
                      <a:pt x="130788" y="264754"/>
                      <a:pt x="130788" y="264754"/>
                      <a:pt x="166139" y="230699"/>
                    </a:cubicBezTo>
                    <a:cubicBezTo>
                      <a:pt x="166139" y="230699"/>
                      <a:pt x="166139" y="230699"/>
                      <a:pt x="179232" y="245107"/>
                    </a:cubicBezTo>
                    <a:cubicBezTo>
                      <a:pt x="179232" y="245107"/>
                      <a:pt x="179232" y="245107"/>
                      <a:pt x="183159" y="242487"/>
                    </a:cubicBezTo>
                    <a:cubicBezTo>
                      <a:pt x="184469" y="241177"/>
                      <a:pt x="185778" y="241177"/>
                      <a:pt x="187087" y="241177"/>
                    </a:cubicBezTo>
                    <a:cubicBezTo>
                      <a:pt x="187087" y="241177"/>
                      <a:pt x="187087" y="241177"/>
                      <a:pt x="187087" y="239867"/>
                    </a:cubicBezTo>
                    <a:cubicBezTo>
                      <a:pt x="191015" y="224150"/>
                      <a:pt x="204108" y="209742"/>
                      <a:pt x="222438" y="199263"/>
                    </a:cubicBezTo>
                    <a:cubicBezTo>
                      <a:pt x="238149" y="190094"/>
                      <a:pt x="255170" y="186165"/>
                      <a:pt x="270881" y="186165"/>
                    </a:cubicBezTo>
                    <a:cubicBezTo>
                      <a:pt x="273500" y="186165"/>
                      <a:pt x="274809" y="186165"/>
                      <a:pt x="276118" y="186165"/>
                    </a:cubicBezTo>
                    <a:cubicBezTo>
                      <a:pt x="276118" y="186165"/>
                      <a:pt x="280046" y="187475"/>
                      <a:pt x="283974" y="187475"/>
                    </a:cubicBezTo>
                    <a:cubicBezTo>
                      <a:pt x="285283" y="188785"/>
                      <a:pt x="285283" y="188785"/>
                      <a:pt x="286592" y="188785"/>
                    </a:cubicBezTo>
                    <a:cubicBezTo>
                      <a:pt x="287902" y="190094"/>
                      <a:pt x="289211" y="190094"/>
                      <a:pt x="291830" y="191404"/>
                    </a:cubicBezTo>
                    <a:cubicBezTo>
                      <a:pt x="297067" y="195334"/>
                      <a:pt x="302304" y="201883"/>
                      <a:pt x="304922" y="208432"/>
                    </a:cubicBezTo>
                    <a:cubicBezTo>
                      <a:pt x="304922" y="208432"/>
                      <a:pt x="304922" y="209742"/>
                      <a:pt x="304922" y="209742"/>
                    </a:cubicBezTo>
                    <a:cubicBezTo>
                      <a:pt x="307541" y="214981"/>
                      <a:pt x="312778" y="220220"/>
                      <a:pt x="321943" y="222840"/>
                    </a:cubicBezTo>
                    <a:cubicBezTo>
                      <a:pt x="332417" y="225459"/>
                      <a:pt x="344201" y="224150"/>
                      <a:pt x="350747" y="218910"/>
                    </a:cubicBezTo>
                    <a:cubicBezTo>
                      <a:pt x="355984" y="214981"/>
                      <a:pt x="363840" y="214981"/>
                      <a:pt x="367768" y="220220"/>
                    </a:cubicBezTo>
                    <a:cubicBezTo>
                      <a:pt x="373005" y="225459"/>
                      <a:pt x="371696" y="233318"/>
                      <a:pt x="366458" y="238558"/>
                    </a:cubicBezTo>
                    <a:cubicBezTo>
                      <a:pt x="358603" y="246417"/>
                      <a:pt x="345510" y="250346"/>
                      <a:pt x="332417" y="250346"/>
                    </a:cubicBezTo>
                    <a:cubicBezTo>
                      <a:pt x="327180" y="250346"/>
                      <a:pt x="320634" y="249036"/>
                      <a:pt x="315397" y="247726"/>
                    </a:cubicBezTo>
                    <a:cubicBezTo>
                      <a:pt x="308850" y="245107"/>
                      <a:pt x="303613" y="243797"/>
                      <a:pt x="298376" y="239867"/>
                    </a:cubicBezTo>
                    <a:cubicBezTo>
                      <a:pt x="298376" y="239867"/>
                      <a:pt x="298376" y="239867"/>
                      <a:pt x="282665" y="290950"/>
                    </a:cubicBezTo>
                    <a:cubicBezTo>
                      <a:pt x="281355" y="293570"/>
                      <a:pt x="281355" y="294880"/>
                      <a:pt x="280046" y="296190"/>
                    </a:cubicBezTo>
                    <a:cubicBezTo>
                      <a:pt x="280046" y="296190"/>
                      <a:pt x="280046" y="296190"/>
                      <a:pt x="299685" y="325006"/>
                    </a:cubicBezTo>
                    <a:cubicBezTo>
                      <a:pt x="302304" y="328935"/>
                      <a:pt x="303613" y="332865"/>
                      <a:pt x="302304" y="336794"/>
                    </a:cubicBezTo>
                    <a:cubicBezTo>
                      <a:pt x="302304" y="336794"/>
                      <a:pt x="302304" y="336794"/>
                      <a:pt x="282665" y="407524"/>
                    </a:cubicBezTo>
                    <a:cubicBezTo>
                      <a:pt x="281355" y="412764"/>
                      <a:pt x="277428" y="416693"/>
                      <a:pt x="272190" y="418003"/>
                    </a:cubicBezTo>
                    <a:cubicBezTo>
                      <a:pt x="289211" y="415383"/>
                      <a:pt x="304922" y="411454"/>
                      <a:pt x="320634" y="403595"/>
                    </a:cubicBezTo>
                    <a:cubicBezTo>
                      <a:pt x="405737" y="365610"/>
                      <a:pt x="442397" y="264754"/>
                      <a:pt x="403118" y="180926"/>
                    </a:cubicBezTo>
                    <a:cubicBezTo>
                      <a:pt x="375623" y="121984"/>
                      <a:pt x="316706" y="83999"/>
                      <a:pt x="251242" y="83999"/>
                    </a:cubicBezTo>
                    <a:close/>
                    <a:moveTo>
                      <a:pt x="324562" y="1480"/>
                    </a:moveTo>
                    <a:cubicBezTo>
                      <a:pt x="324562" y="1480"/>
                      <a:pt x="324562" y="1480"/>
                      <a:pt x="357294" y="14579"/>
                    </a:cubicBezTo>
                    <a:cubicBezTo>
                      <a:pt x="374314" y="21128"/>
                      <a:pt x="383479" y="39465"/>
                      <a:pt x="376933" y="56493"/>
                    </a:cubicBezTo>
                    <a:cubicBezTo>
                      <a:pt x="376933" y="56493"/>
                      <a:pt x="376933" y="56493"/>
                      <a:pt x="366458" y="82689"/>
                    </a:cubicBezTo>
                    <a:cubicBezTo>
                      <a:pt x="383479" y="93168"/>
                      <a:pt x="397881" y="107576"/>
                      <a:pt x="410974" y="123294"/>
                    </a:cubicBezTo>
                    <a:cubicBezTo>
                      <a:pt x="410974" y="123294"/>
                      <a:pt x="410974" y="123294"/>
                      <a:pt x="435850" y="110195"/>
                    </a:cubicBezTo>
                    <a:cubicBezTo>
                      <a:pt x="452871" y="103646"/>
                      <a:pt x="471201" y="110195"/>
                      <a:pt x="479056" y="127223"/>
                    </a:cubicBezTo>
                    <a:cubicBezTo>
                      <a:pt x="479056" y="127223"/>
                      <a:pt x="479056" y="127223"/>
                      <a:pt x="493458" y="159969"/>
                    </a:cubicBezTo>
                    <a:cubicBezTo>
                      <a:pt x="501314" y="175686"/>
                      <a:pt x="494768" y="194024"/>
                      <a:pt x="477747" y="201883"/>
                    </a:cubicBezTo>
                    <a:cubicBezTo>
                      <a:pt x="477747" y="201883"/>
                      <a:pt x="477747" y="201883"/>
                      <a:pt x="452871" y="213671"/>
                    </a:cubicBezTo>
                    <a:cubicBezTo>
                      <a:pt x="455489" y="233318"/>
                      <a:pt x="456799" y="252966"/>
                      <a:pt x="454180" y="272613"/>
                    </a:cubicBezTo>
                    <a:cubicBezTo>
                      <a:pt x="454180" y="272613"/>
                      <a:pt x="454180" y="272613"/>
                      <a:pt x="481675" y="283092"/>
                    </a:cubicBezTo>
                    <a:cubicBezTo>
                      <a:pt x="497386" y="289641"/>
                      <a:pt x="506551" y="307978"/>
                      <a:pt x="500005" y="323696"/>
                    </a:cubicBezTo>
                    <a:cubicBezTo>
                      <a:pt x="500005" y="323696"/>
                      <a:pt x="500005" y="323696"/>
                      <a:pt x="488221" y="357751"/>
                    </a:cubicBezTo>
                    <a:cubicBezTo>
                      <a:pt x="485603" y="365610"/>
                      <a:pt x="479056" y="372159"/>
                      <a:pt x="471201" y="376089"/>
                    </a:cubicBezTo>
                    <a:cubicBezTo>
                      <a:pt x="463345" y="380018"/>
                      <a:pt x="454180" y="380018"/>
                      <a:pt x="446324" y="377399"/>
                    </a:cubicBezTo>
                    <a:cubicBezTo>
                      <a:pt x="446324" y="377399"/>
                      <a:pt x="446324" y="377399"/>
                      <a:pt x="420139" y="366920"/>
                    </a:cubicBezTo>
                    <a:cubicBezTo>
                      <a:pt x="408355" y="383948"/>
                      <a:pt x="395263" y="398356"/>
                      <a:pt x="379551" y="410144"/>
                    </a:cubicBezTo>
                    <a:cubicBezTo>
                      <a:pt x="379551" y="410144"/>
                      <a:pt x="379551" y="410144"/>
                      <a:pt x="391335" y="436340"/>
                    </a:cubicBezTo>
                    <a:cubicBezTo>
                      <a:pt x="399190" y="452058"/>
                      <a:pt x="392644" y="471705"/>
                      <a:pt x="375623" y="479564"/>
                    </a:cubicBezTo>
                    <a:cubicBezTo>
                      <a:pt x="375623" y="479564"/>
                      <a:pt x="375623" y="479564"/>
                      <a:pt x="342891" y="493972"/>
                    </a:cubicBezTo>
                    <a:cubicBezTo>
                      <a:pt x="327180" y="501831"/>
                      <a:pt x="307541" y="495282"/>
                      <a:pt x="300995" y="478255"/>
                    </a:cubicBezTo>
                    <a:cubicBezTo>
                      <a:pt x="300995" y="478255"/>
                      <a:pt x="300995" y="478255"/>
                      <a:pt x="289211" y="453368"/>
                    </a:cubicBezTo>
                    <a:cubicBezTo>
                      <a:pt x="268263" y="455988"/>
                      <a:pt x="248623" y="457297"/>
                      <a:pt x="228984" y="454678"/>
                    </a:cubicBezTo>
                    <a:cubicBezTo>
                      <a:pt x="228984" y="454678"/>
                      <a:pt x="228984" y="454678"/>
                      <a:pt x="219819" y="482184"/>
                    </a:cubicBezTo>
                    <a:cubicBezTo>
                      <a:pt x="217201" y="490043"/>
                      <a:pt x="210654" y="496592"/>
                      <a:pt x="202799" y="499212"/>
                    </a:cubicBezTo>
                    <a:cubicBezTo>
                      <a:pt x="194943" y="503141"/>
                      <a:pt x="185778" y="503141"/>
                      <a:pt x="177922" y="500522"/>
                    </a:cubicBezTo>
                    <a:cubicBezTo>
                      <a:pt x="177922" y="500522"/>
                      <a:pt x="177922" y="500522"/>
                      <a:pt x="143881" y="488733"/>
                    </a:cubicBezTo>
                    <a:cubicBezTo>
                      <a:pt x="136025" y="484804"/>
                      <a:pt x="129479" y="479564"/>
                      <a:pt x="126861" y="471705"/>
                    </a:cubicBezTo>
                    <a:cubicBezTo>
                      <a:pt x="122933" y="463847"/>
                      <a:pt x="122933" y="454678"/>
                      <a:pt x="125551" y="446819"/>
                    </a:cubicBezTo>
                    <a:cubicBezTo>
                      <a:pt x="125551" y="446819"/>
                      <a:pt x="125551" y="446819"/>
                      <a:pt x="134716" y="420623"/>
                    </a:cubicBezTo>
                    <a:cubicBezTo>
                      <a:pt x="119005" y="408834"/>
                      <a:pt x="104603" y="395736"/>
                      <a:pt x="91510" y="380018"/>
                    </a:cubicBezTo>
                    <a:cubicBezTo>
                      <a:pt x="91510" y="380018"/>
                      <a:pt x="91510" y="380018"/>
                      <a:pt x="66634" y="391807"/>
                    </a:cubicBezTo>
                    <a:cubicBezTo>
                      <a:pt x="49613" y="399665"/>
                      <a:pt x="31283" y="391807"/>
                      <a:pt x="23428" y="376089"/>
                    </a:cubicBezTo>
                    <a:cubicBezTo>
                      <a:pt x="23428" y="376089"/>
                      <a:pt x="23428" y="376089"/>
                      <a:pt x="7716" y="343343"/>
                    </a:cubicBezTo>
                    <a:cubicBezTo>
                      <a:pt x="1170" y="327625"/>
                      <a:pt x="7716" y="307978"/>
                      <a:pt x="23428" y="300119"/>
                    </a:cubicBezTo>
                    <a:cubicBezTo>
                      <a:pt x="23428" y="300119"/>
                      <a:pt x="23428" y="300119"/>
                      <a:pt x="49613" y="288331"/>
                    </a:cubicBezTo>
                    <a:cubicBezTo>
                      <a:pt x="45685" y="268684"/>
                      <a:pt x="45685" y="249036"/>
                      <a:pt x="48304" y="229389"/>
                    </a:cubicBezTo>
                    <a:cubicBezTo>
                      <a:pt x="48304" y="229389"/>
                      <a:pt x="48304" y="229389"/>
                      <a:pt x="20809" y="220220"/>
                    </a:cubicBezTo>
                    <a:cubicBezTo>
                      <a:pt x="12953" y="216291"/>
                      <a:pt x="6407" y="211051"/>
                      <a:pt x="2479" y="203193"/>
                    </a:cubicBezTo>
                    <a:cubicBezTo>
                      <a:pt x="-139" y="195334"/>
                      <a:pt x="-1449" y="186165"/>
                      <a:pt x="2479" y="178306"/>
                    </a:cubicBezTo>
                    <a:cubicBezTo>
                      <a:pt x="2479" y="178306"/>
                      <a:pt x="2479" y="178306"/>
                      <a:pt x="14263" y="144251"/>
                    </a:cubicBezTo>
                    <a:cubicBezTo>
                      <a:pt x="20809" y="128533"/>
                      <a:pt x="39139" y="119364"/>
                      <a:pt x="56159" y="125913"/>
                    </a:cubicBezTo>
                    <a:cubicBezTo>
                      <a:pt x="56159" y="125913"/>
                      <a:pt x="56159" y="125913"/>
                      <a:pt x="82345" y="135082"/>
                    </a:cubicBezTo>
                    <a:cubicBezTo>
                      <a:pt x="92819" y="119364"/>
                      <a:pt x="107221" y="104956"/>
                      <a:pt x="122933" y="91858"/>
                    </a:cubicBezTo>
                    <a:cubicBezTo>
                      <a:pt x="122933" y="91858"/>
                      <a:pt x="122933" y="91858"/>
                      <a:pt x="111149" y="65662"/>
                    </a:cubicBezTo>
                    <a:cubicBezTo>
                      <a:pt x="103294" y="49944"/>
                      <a:pt x="109840" y="30296"/>
                      <a:pt x="126861" y="23747"/>
                    </a:cubicBezTo>
                    <a:cubicBezTo>
                      <a:pt x="126861" y="23747"/>
                      <a:pt x="126861" y="23747"/>
                      <a:pt x="159592" y="8029"/>
                    </a:cubicBezTo>
                    <a:cubicBezTo>
                      <a:pt x="175304" y="1480"/>
                      <a:pt x="194943" y="8029"/>
                      <a:pt x="201489" y="23747"/>
                    </a:cubicBezTo>
                    <a:cubicBezTo>
                      <a:pt x="201489" y="23747"/>
                      <a:pt x="201489" y="23747"/>
                      <a:pt x="213273" y="49944"/>
                    </a:cubicBezTo>
                    <a:cubicBezTo>
                      <a:pt x="232912" y="46014"/>
                      <a:pt x="253861" y="46014"/>
                      <a:pt x="272190" y="47324"/>
                    </a:cubicBezTo>
                    <a:cubicBezTo>
                      <a:pt x="272190" y="47324"/>
                      <a:pt x="272190" y="47324"/>
                      <a:pt x="282665" y="21128"/>
                    </a:cubicBezTo>
                    <a:cubicBezTo>
                      <a:pt x="289211" y="5410"/>
                      <a:pt x="307541" y="-3759"/>
                      <a:pt x="324562" y="1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57" name="组合 50"/>
          <p:cNvGrpSpPr/>
          <p:nvPr/>
        </p:nvGrpSpPr>
        <p:grpSpPr>
          <a:xfrm>
            <a:off x="8215606" y="1807825"/>
            <a:ext cx="3506224" cy="1310407"/>
            <a:chOff x="2677264" y="1996356"/>
            <a:chExt cx="3111155" cy="1310407"/>
          </a:xfrm>
        </p:grpSpPr>
        <p:sp>
          <p:nvSpPr>
            <p:cNvPr id="1049112" name="矩形 62"/>
            <p:cNvSpPr/>
            <p:nvPr/>
          </p:nvSpPr>
          <p:spPr>
            <a:xfrm>
              <a:off x="2677264" y="2346820"/>
              <a:ext cx="3111155" cy="9599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组织成员在线实现业务上的协同工作，各个任务管理之间能够相互支持；实现反应快、决策快、落地快、推动快，促进员工拥抱变化能力、执行力、创新力的全面提升。</a:t>
              </a:r>
            </a:p>
          </p:txBody>
        </p:sp>
        <p:sp>
          <p:nvSpPr>
            <p:cNvPr id="1049113" name="矩形 63"/>
            <p:cNvSpPr/>
            <p:nvPr/>
          </p:nvSpPr>
          <p:spPr>
            <a:xfrm>
              <a:off x="2677265" y="1996356"/>
              <a:ext cx="208438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业务在线</a:t>
              </a:r>
            </a:p>
          </p:txBody>
        </p:sp>
      </p:grpSp>
      <p:grpSp>
        <p:nvGrpSpPr>
          <p:cNvPr id="158" name="组合 53"/>
          <p:cNvGrpSpPr/>
          <p:nvPr/>
        </p:nvGrpSpPr>
        <p:grpSpPr>
          <a:xfrm>
            <a:off x="8459188" y="4456470"/>
            <a:ext cx="2800477" cy="1107594"/>
            <a:chOff x="2677264" y="1996356"/>
            <a:chExt cx="2800477" cy="1107594"/>
          </a:xfrm>
        </p:grpSpPr>
        <p:sp>
          <p:nvSpPr>
            <p:cNvPr id="1049114" name="矩形 65"/>
            <p:cNvSpPr/>
            <p:nvPr/>
          </p:nvSpPr>
          <p:spPr>
            <a:xfrm>
              <a:off x="2677264" y="2346820"/>
              <a:ext cx="2800477" cy="7571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从业务流程和业务行为的数据化、智能化和移动化入手，增强企业的大数据决策分析能力。</a:t>
              </a:r>
            </a:p>
          </p:txBody>
        </p:sp>
        <p:sp>
          <p:nvSpPr>
            <p:cNvPr id="1049115" name="矩形 66"/>
            <p:cNvSpPr/>
            <p:nvPr/>
          </p:nvSpPr>
          <p:spPr>
            <a:xfrm>
              <a:off x="2677265" y="1996356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协同在线</a:t>
              </a:r>
            </a:p>
          </p:txBody>
        </p:sp>
      </p:grpSp>
      <p:grpSp>
        <p:nvGrpSpPr>
          <p:cNvPr id="159" name="组合 56"/>
          <p:cNvGrpSpPr/>
          <p:nvPr/>
        </p:nvGrpSpPr>
        <p:grpSpPr>
          <a:xfrm>
            <a:off x="3868431" y="5217675"/>
            <a:ext cx="3433819" cy="1550793"/>
            <a:chOff x="2677264" y="1996356"/>
            <a:chExt cx="3085715" cy="1550793"/>
          </a:xfrm>
        </p:grpSpPr>
        <p:sp>
          <p:nvSpPr>
            <p:cNvPr id="1049116" name="矩形 68"/>
            <p:cNvSpPr/>
            <p:nvPr/>
          </p:nvSpPr>
          <p:spPr>
            <a:xfrm>
              <a:off x="2677264" y="2346820"/>
              <a:ext cx="3085715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以企业为中心的上下游和客户都实现在线连接，数据化，智能化，移动化产生的大数据将驱动生产销售效率的不断优化提升，以人为本的透明管理将激发生态体系中的每一个人的创新力。</a:t>
              </a:r>
            </a:p>
          </p:txBody>
        </p:sp>
        <p:sp>
          <p:nvSpPr>
            <p:cNvPr id="1049117" name="矩形 69"/>
            <p:cNvSpPr/>
            <p:nvPr/>
          </p:nvSpPr>
          <p:spPr>
            <a:xfrm>
              <a:off x="2677265" y="1996356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生态在线</a:t>
              </a:r>
            </a:p>
          </p:txBody>
        </p:sp>
      </p:grpSp>
      <p:grpSp>
        <p:nvGrpSpPr>
          <p:cNvPr id="160" name="组合 59"/>
          <p:cNvGrpSpPr/>
          <p:nvPr/>
        </p:nvGrpSpPr>
        <p:grpSpPr>
          <a:xfrm>
            <a:off x="1488320" y="3563900"/>
            <a:ext cx="2863056" cy="1476926"/>
            <a:chOff x="2677264" y="1996356"/>
            <a:chExt cx="2676525" cy="1476926"/>
          </a:xfrm>
        </p:grpSpPr>
        <p:sp>
          <p:nvSpPr>
            <p:cNvPr id="1049118" name="矩形 71"/>
            <p:cNvSpPr/>
            <p:nvPr/>
          </p:nvSpPr>
          <p:spPr>
            <a:xfrm>
              <a:off x="2677264" y="2346820"/>
              <a:ext cx="2676525" cy="112646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有一个可以专属的沟通工作的在线场景，组织成员在一个安全环境中能够实现高效沟通，相互尊重，实现工作生活分离。</a:t>
              </a:r>
            </a:p>
          </p:txBody>
        </p:sp>
        <p:sp>
          <p:nvSpPr>
            <p:cNvPr id="1049119" name="矩形 72"/>
            <p:cNvSpPr/>
            <p:nvPr/>
          </p:nvSpPr>
          <p:spPr>
            <a:xfrm>
              <a:off x="2677265" y="1996356"/>
              <a:ext cx="208438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沟通在线</a:t>
              </a:r>
            </a:p>
          </p:txBody>
        </p:sp>
      </p:grpSp>
      <p:grpSp>
        <p:nvGrpSpPr>
          <p:cNvPr id="161" name="组合 62"/>
          <p:cNvGrpSpPr/>
          <p:nvPr/>
        </p:nvGrpSpPr>
        <p:grpSpPr>
          <a:xfrm>
            <a:off x="661481" y="1477823"/>
            <a:ext cx="2978003" cy="1196465"/>
            <a:chOff x="2677264" y="1996356"/>
            <a:chExt cx="2676525" cy="1196465"/>
          </a:xfrm>
        </p:grpSpPr>
        <p:sp>
          <p:nvSpPr>
            <p:cNvPr id="1049120" name="矩形 74"/>
            <p:cNvSpPr/>
            <p:nvPr/>
          </p:nvSpPr>
          <p:spPr>
            <a:xfrm>
              <a:off x="2677264" y="2346820"/>
              <a:ext cx="2676525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以组织为基础，依托构建权责清晰、扁平可视化、人脉资源共享几方面来开创全新的工作方式。</a:t>
              </a:r>
            </a:p>
          </p:txBody>
        </p:sp>
        <p:sp>
          <p:nvSpPr>
            <p:cNvPr id="1049121" name="矩形 75"/>
            <p:cNvSpPr/>
            <p:nvPr/>
          </p:nvSpPr>
          <p:spPr>
            <a:xfrm>
              <a:off x="2677265" y="1996356"/>
              <a:ext cx="2084387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组织在线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矩形 2"/>
          <p:cNvSpPr/>
          <p:nvPr/>
        </p:nvSpPr>
        <p:spPr>
          <a:xfrm>
            <a:off x="-8890" y="190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3" name="圆角矩形 50"/>
          <p:cNvSpPr/>
          <p:nvPr/>
        </p:nvSpPr>
        <p:spPr>
          <a:xfrm>
            <a:off x="3947478" y="2484120"/>
            <a:ext cx="5516880" cy="1158240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614" name="文本框 21"/>
          <p:cNvSpPr txBox="1"/>
          <p:nvPr/>
        </p:nvSpPr>
        <p:spPr>
          <a:xfrm>
            <a:off x="4308040" y="2709297"/>
            <a:ext cx="479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 smtClean="0"/>
              <a:t>“渝商钉”概述</a:t>
            </a:r>
            <a:endParaRPr lang="zh-CN" altLang="en-US" dirty="0"/>
          </a:p>
        </p:txBody>
      </p:sp>
      <p:sp>
        <p:nvSpPr>
          <p:cNvPr id="1048615" name="椭圆 49"/>
          <p:cNvSpPr/>
          <p:nvPr/>
        </p:nvSpPr>
        <p:spPr>
          <a:xfrm>
            <a:off x="3057420" y="2476500"/>
            <a:ext cx="1188720" cy="1188720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1064BA"/>
                </a:solidFill>
              </a:ln>
              <a:solidFill>
                <a:srgbClr val="1064BA"/>
              </a:solidFill>
            </a:endParaRPr>
          </a:p>
        </p:txBody>
      </p:sp>
      <p:sp>
        <p:nvSpPr>
          <p:cNvPr id="1048616" name="圆角矩形 54"/>
          <p:cNvSpPr/>
          <p:nvPr/>
        </p:nvSpPr>
        <p:spPr>
          <a:xfrm>
            <a:off x="3606920" y="1749552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617" name="圆角矩形 55"/>
          <p:cNvSpPr/>
          <p:nvPr/>
        </p:nvSpPr>
        <p:spPr>
          <a:xfrm>
            <a:off x="8252383" y="4048104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618" name="文本框 56"/>
          <p:cNvSpPr txBox="1"/>
          <p:nvPr/>
        </p:nvSpPr>
        <p:spPr>
          <a:xfrm>
            <a:off x="3179975" y="2568654"/>
            <a:ext cx="943610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</a:p>
        </p:txBody>
      </p:sp>
      <p:sp>
        <p:nvSpPr>
          <p:cNvPr id="1048619" name="任意多边形 1"/>
          <p:cNvSpPr/>
          <p:nvPr/>
        </p:nvSpPr>
        <p:spPr>
          <a:xfrm rot="16200000" flipV="1">
            <a:off x="-2626995" y="2617470"/>
            <a:ext cx="6805295" cy="1569085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20" name="任意多边形 32"/>
          <p:cNvSpPr/>
          <p:nvPr/>
        </p:nvSpPr>
        <p:spPr>
          <a:xfrm rot="2700000">
            <a:off x="11774170" y="2860040"/>
            <a:ext cx="851535" cy="85153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97159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329" y="143816"/>
            <a:ext cx="2591279" cy="514706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矩形: 圆角 4"/>
          <p:cNvSpPr/>
          <p:nvPr/>
        </p:nvSpPr>
        <p:spPr>
          <a:xfrm>
            <a:off x="1779344" y="3616282"/>
            <a:ext cx="1547644" cy="83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</a:t>
            </a:r>
          </a:p>
        </p:txBody>
      </p:sp>
      <p:sp>
        <p:nvSpPr>
          <p:cNvPr id="1049123" name="矩形: 圆角 5"/>
          <p:cNvSpPr/>
          <p:nvPr/>
        </p:nvSpPr>
        <p:spPr>
          <a:xfrm>
            <a:off x="3931447" y="3616282"/>
            <a:ext cx="1561974" cy="83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专业服务</a:t>
            </a:r>
          </a:p>
        </p:txBody>
      </p:sp>
      <p:sp>
        <p:nvSpPr>
          <p:cNvPr id="1049124" name="矩形: 圆角 6"/>
          <p:cNvSpPr/>
          <p:nvPr/>
        </p:nvSpPr>
        <p:spPr>
          <a:xfrm>
            <a:off x="6023587" y="3616282"/>
            <a:ext cx="1547644" cy="83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金融服务</a:t>
            </a:r>
          </a:p>
        </p:txBody>
      </p:sp>
      <p:sp>
        <p:nvSpPr>
          <p:cNvPr id="1049125" name="矩形: 圆角 7"/>
          <p:cNvSpPr/>
          <p:nvPr/>
        </p:nvSpPr>
        <p:spPr>
          <a:xfrm>
            <a:off x="8145711" y="3616282"/>
            <a:ext cx="1547642" cy="83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人才服务</a:t>
            </a:r>
          </a:p>
        </p:txBody>
      </p:sp>
      <p:sp>
        <p:nvSpPr>
          <p:cNvPr id="1049126" name="矩形: 圆角 8"/>
          <p:cNvSpPr/>
          <p:nvPr/>
        </p:nvSpPr>
        <p:spPr>
          <a:xfrm>
            <a:off x="10267832" y="3616282"/>
            <a:ext cx="1547646" cy="83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市场服务</a:t>
            </a:r>
          </a:p>
        </p:txBody>
      </p:sp>
      <p:sp>
        <p:nvSpPr>
          <p:cNvPr id="1049127" name="矩形 6"/>
          <p:cNvSpPr/>
          <p:nvPr/>
        </p:nvSpPr>
        <p:spPr>
          <a:xfrm>
            <a:off x="1802503" y="1524107"/>
            <a:ext cx="1446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手续代办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专利申请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政策信息</a:t>
            </a:r>
          </a:p>
        </p:txBody>
      </p:sp>
      <p:sp>
        <p:nvSpPr>
          <p:cNvPr id="1049128" name="矩形: 圆角 10"/>
          <p:cNvSpPr/>
          <p:nvPr/>
        </p:nvSpPr>
        <p:spPr>
          <a:xfrm>
            <a:off x="1779344" y="1148215"/>
            <a:ext cx="1547644" cy="23763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3" name="组合 8"/>
          <p:cNvGrpSpPr/>
          <p:nvPr/>
        </p:nvGrpSpPr>
        <p:grpSpPr>
          <a:xfrm>
            <a:off x="3931444" y="1148215"/>
            <a:ext cx="1547646" cy="2376344"/>
            <a:chOff x="838198" y="1620733"/>
            <a:chExt cx="1702410" cy="1664536"/>
          </a:xfrm>
        </p:grpSpPr>
        <p:sp>
          <p:nvSpPr>
            <p:cNvPr id="1049129" name="矩形: 圆角 16"/>
            <p:cNvSpPr/>
            <p:nvPr/>
          </p:nvSpPr>
          <p:spPr>
            <a:xfrm>
              <a:off x="838200" y="1620733"/>
              <a:ext cx="1702408" cy="16645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49130" name="矩形 10"/>
            <p:cNvSpPr/>
            <p:nvPr/>
          </p:nvSpPr>
          <p:spPr>
            <a:xfrm>
              <a:off x="838198" y="1866273"/>
              <a:ext cx="1702409" cy="109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设备共享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产学研对接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科技成果转化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技术项目交易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技术应用示范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科技中介服务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1"/>
          <p:cNvGrpSpPr/>
          <p:nvPr/>
        </p:nvGrpSpPr>
        <p:grpSpPr>
          <a:xfrm>
            <a:off x="6023586" y="1144379"/>
            <a:ext cx="1547646" cy="2376344"/>
            <a:chOff x="838198" y="1620733"/>
            <a:chExt cx="1702410" cy="1664536"/>
          </a:xfrm>
        </p:grpSpPr>
        <p:sp>
          <p:nvSpPr>
            <p:cNvPr id="1049131" name="矩形: 圆角 23"/>
            <p:cNvSpPr/>
            <p:nvPr/>
          </p:nvSpPr>
          <p:spPr>
            <a:xfrm>
              <a:off x="838200" y="1620733"/>
              <a:ext cx="1702408" cy="16645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49132" name="矩形 13"/>
            <p:cNvSpPr/>
            <p:nvPr/>
          </p:nvSpPr>
          <p:spPr>
            <a:xfrm>
              <a:off x="838198" y="1866273"/>
              <a:ext cx="1702409" cy="109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创业孵化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项目投资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融资贷款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政策补贴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担保服务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金融中介服务</a:t>
              </a:r>
            </a:p>
          </p:txBody>
        </p:sp>
      </p:grpSp>
      <p:grpSp>
        <p:nvGrpSpPr>
          <p:cNvPr id="165" name="组合 14"/>
          <p:cNvGrpSpPr/>
          <p:nvPr/>
        </p:nvGrpSpPr>
        <p:grpSpPr>
          <a:xfrm>
            <a:off x="8145708" y="1144379"/>
            <a:ext cx="1547646" cy="2376344"/>
            <a:chOff x="838198" y="1620733"/>
            <a:chExt cx="1702410" cy="1664536"/>
          </a:xfrm>
        </p:grpSpPr>
        <p:sp>
          <p:nvSpPr>
            <p:cNvPr id="1049133" name="矩形: 圆角 26"/>
            <p:cNvSpPr/>
            <p:nvPr/>
          </p:nvSpPr>
          <p:spPr>
            <a:xfrm>
              <a:off x="838200" y="1620733"/>
              <a:ext cx="1702408" cy="16645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49134" name="矩形 16"/>
            <p:cNvSpPr/>
            <p:nvPr/>
          </p:nvSpPr>
          <p:spPr>
            <a:xfrm>
              <a:off x="838198" y="1866273"/>
              <a:ext cx="1702409" cy="109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企业招聘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校企合作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人力外包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人才培训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高级人才引进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人才延伸服务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6" name="组合 17"/>
          <p:cNvGrpSpPr/>
          <p:nvPr/>
        </p:nvGrpSpPr>
        <p:grpSpPr>
          <a:xfrm>
            <a:off x="10267831" y="1148215"/>
            <a:ext cx="1547646" cy="2376344"/>
            <a:chOff x="838198" y="1620733"/>
            <a:chExt cx="1702410" cy="1664536"/>
          </a:xfrm>
        </p:grpSpPr>
        <p:sp>
          <p:nvSpPr>
            <p:cNvPr id="1049135" name="矩形: 圆角 29"/>
            <p:cNvSpPr/>
            <p:nvPr/>
          </p:nvSpPr>
          <p:spPr>
            <a:xfrm>
              <a:off x="838200" y="1620733"/>
              <a:ext cx="1702408" cy="16645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49136" name="矩形 19"/>
            <p:cNvSpPr/>
            <p:nvPr/>
          </p:nvSpPr>
          <p:spPr>
            <a:xfrm>
              <a:off x="838198" y="1866273"/>
              <a:ext cx="1702409" cy="109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企业宣传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协会对接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产品推广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产品营销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政府采购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媒体对接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45746" name="连接符: 肘形 37"/>
          <p:cNvCxnSpPr>
            <a:cxnSpLocks/>
          </p:cNvCxnSpPr>
          <p:nvPr/>
        </p:nvCxnSpPr>
        <p:spPr>
          <a:xfrm rot="10800000">
            <a:off x="2583420" y="4447947"/>
            <a:ext cx="4330330" cy="45718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47" name="连接符: 肘形 38"/>
          <p:cNvCxnSpPr>
            <a:cxnSpLocks/>
            <a:endCxn id="1049123" idx="2"/>
          </p:cNvCxnSpPr>
          <p:nvPr/>
        </p:nvCxnSpPr>
        <p:spPr>
          <a:xfrm rot="10800000">
            <a:off x="4712435" y="4447947"/>
            <a:ext cx="1848161" cy="45718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48" name="连接符: 肘形 41"/>
          <p:cNvCxnSpPr>
            <a:cxnSpLocks/>
          </p:cNvCxnSpPr>
          <p:nvPr/>
        </p:nvCxnSpPr>
        <p:spPr>
          <a:xfrm rot="16200000" flipV="1">
            <a:off x="6569479" y="4672300"/>
            <a:ext cx="457189" cy="8484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49" name="连接符: 肘形 44"/>
          <p:cNvCxnSpPr>
            <a:cxnSpLocks/>
            <a:endCxn id="1049125" idx="2"/>
          </p:cNvCxnSpPr>
          <p:nvPr/>
        </p:nvCxnSpPr>
        <p:spPr>
          <a:xfrm flipV="1">
            <a:off x="7209574" y="4447947"/>
            <a:ext cx="1709958" cy="45718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45750" name="连接符: 肘形 47"/>
          <p:cNvCxnSpPr>
            <a:cxnSpLocks/>
          </p:cNvCxnSpPr>
          <p:nvPr/>
        </p:nvCxnSpPr>
        <p:spPr>
          <a:xfrm flipV="1">
            <a:off x="6857649" y="4447947"/>
            <a:ext cx="4198996" cy="45718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194304" name="图示 25"/>
          <p:cNvGraphicFramePr>
            <a:graphicFrameLocks/>
          </p:cNvGraphicFramePr>
          <p:nvPr/>
        </p:nvGraphicFramePr>
        <p:xfrm>
          <a:off x="-736990" y="5263324"/>
          <a:ext cx="14595171" cy="1351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9137" name="矩形: 圆角 23"/>
          <p:cNvSpPr/>
          <p:nvPr/>
        </p:nvSpPr>
        <p:spPr>
          <a:xfrm>
            <a:off x="147316" y="2313334"/>
            <a:ext cx="1357633" cy="751245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服务类型</a:t>
            </a:r>
          </a:p>
        </p:txBody>
      </p:sp>
      <p:sp>
        <p:nvSpPr>
          <p:cNvPr id="1049138" name="矩形: 圆角 32"/>
          <p:cNvSpPr/>
          <p:nvPr/>
        </p:nvSpPr>
        <p:spPr>
          <a:xfrm>
            <a:off x="147316" y="5532784"/>
            <a:ext cx="1357633" cy="751245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服务形式</a:t>
            </a:r>
          </a:p>
        </p:txBody>
      </p:sp>
      <p:sp>
        <p:nvSpPr>
          <p:cNvPr id="1049139" name="矩形 28"/>
          <p:cNvSpPr/>
          <p:nvPr/>
        </p:nvSpPr>
        <p:spPr>
          <a:xfrm>
            <a:off x="361106" y="28539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服务类型及方式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图示 1"/>
          <p:cNvGraphicFramePr>
            <a:graphicFrameLocks/>
          </p:cNvGraphicFramePr>
          <p:nvPr/>
        </p:nvGraphicFramePr>
        <p:xfrm>
          <a:off x="1405890" y="899005"/>
          <a:ext cx="2803525" cy="186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9140" name="文本框 2"/>
          <p:cNvSpPr txBox="1"/>
          <p:nvPr/>
        </p:nvSpPr>
        <p:spPr>
          <a:xfrm>
            <a:off x="1764030" y="4695035"/>
            <a:ext cx="4461478" cy="1963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0" indent="-1714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打通第三方财务系统，实现费用透明管理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逾期欠费手机信息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信息提示。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多重线上支付手段更便捷，资金平台统一管控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费用智能计算，一键生成应收费用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41" name="矩形 3"/>
          <p:cNvSpPr/>
          <p:nvPr/>
        </p:nvSpPr>
        <p:spPr>
          <a:xfrm>
            <a:off x="10195560" y="1316835"/>
            <a:ext cx="471805" cy="138557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第三方财务系统</a:t>
            </a:r>
          </a:p>
        </p:txBody>
      </p:sp>
      <p:sp>
        <p:nvSpPr>
          <p:cNvPr id="1049142" name="Rectangle 20"/>
          <p:cNvSpPr>
            <a:spLocks noChangeArrowheads="1"/>
          </p:cNvSpPr>
          <p:nvPr/>
        </p:nvSpPr>
        <p:spPr bwMode="auto">
          <a:xfrm flipV="1">
            <a:off x="4573270" y="1558770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43" name="文本框 5"/>
          <p:cNvSpPr txBox="1"/>
          <p:nvPr/>
        </p:nvSpPr>
        <p:spPr>
          <a:xfrm>
            <a:off x="5030470" y="1195550"/>
            <a:ext cx="9029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费用帐单</a:t>
            </a:r>
          </a:p>
        </p:txBody>
      </p:sp>
      <p:sp>
        <p:nvSpPr>
          <p:cNvPr id="1049144" name="Rectangle 20"/>
          <p:cNvSpPr>
            <a:spLocks noChangeArrowheads="1"/>
          </p:cNvSpPr>
          <p:nvPr/>
        </p:nvSpPr>
        <p:spPr bwMode="auto">
          <a:xfrm flipV="1">
            <a:off x="4573270" y="2603345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45" name="文本框 7"/>
          <p:cNvSpPr txBox="1"/>
          <p:nvPr/>
        </p:nvSpPr>
        <p:spPr>
          <a:xfrm>
            <a:off x="5045075" y="2240125"/>
            <a:ext cx="9029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费用预缴</a:t>
            </a:r>
          </a:p>
        </p:txBody>
      </p:sp>
      <p:pic>
        <p:nvPicPr>
          <p:cNvPr id="2097263" name="Picture 47" descr="D:\E\素材库\网页设计\图标\20121203113934110_easyicon_cn_6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7865" y="106474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4" name="Picture 49" descr="D:\E\素材库\网页设计\图标\png_08\2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99610" y="2066135"/>
            <a:ext cx="635635" cy="635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46" name="Rectangle 20"/>
          <p:cNvSpPr>
            <a:spLocks noChangeArrowheads="1"/>
          </p:cNvSpPr>
          <p:nvPr/>
        </p:nvSpPr>
        <p:spPr bwMode="auto">
          <a:xfrm flipV="1">
            <a:off x="6610985" y="1558770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47" name="Rectangle 20"/>
          <p:cNvSpPr>
            <a:spLocks noChangeArrowheads="1"/>
          </p:cNvSpPr>
          <p:nvPr/>
        </p:nvSpPr>
        <p:spPr bwMode="auto">
          <a:xfrm flipV="1">
            <a:off x="6596380" y="2603345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48" name="文本框 12"/>
          <p:cNvSpPr txBox="1"/>
          <p:nvPr/>
        </p:nvSpPr>
        <p:spPr>
          <a:xfrm>
            <a:off x="7037705" y="1195550"/>
            <a:ext cx="9029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费用催缴</a:t>
            </a:r>
          </a:p>
        </p:txBody>
      </p:sp>
      <p:sp>
        <p:nvSpPr>
          <p:cNvPr id="1049149" name="文本框 13"/>
          <p:cNvSpPr txBox="1"/>
          <p:nvPr/>
        </p:nvSpPr>
        <p:spPr>
          <a:xfrm>
            <a:off x="7110095" y="2240125"/>
            <a:ext cx="9029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线上缴费</a:t>
            </a:r>
          </a:p>
        </p:txBody>
      </p:sp>
      <p:pic>
        <p:nvPicPr>
          <p:cNvPr id="2097265" name="Picture 55" descr="D:\E\素材库\网页设计\图标\png_08\2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73825" y="2026130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6" name="Picture 2" descr="D:\guo\极致平面设计类\PPT美化\2017\0829\sucai\无现金 -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45945" y="2857345"/>
            <a:ext cx="2200910" cy="1629410"/>
          </a:xfrm>
          <a:prstGeom prst="rect">
            <a:avLst/>
          </a:prstGeom>
          <a:noFill/>
        </p:spPr>
      </p:pic>
      <p:pic>
        <p:nvPicPr>
          <p:cNvPr id="2097267" name="Picture 3" descr="D:\guo\极致平面设计类\PPT美化\2017\0829\sucai\无现金 -2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71620" y="2857345"/>
            <a:ext cx="2179955" cy="1616075"/>
          </a:xfrm>
          <a:prstGeom prst="rect">
            <a:avLst/>
          </a:prstGeom>
          <a:noFill/>
        </p:spPr>
      </p:pic>
      <p:pic>
        <p:nvPicPr>
          <p:cNvPr id="2097268" name="Picture 4" descr="D:\guo\极致平面设计类\PPT美化\2017\0829\sucai\无现金 -4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02015" y="2857345"/>
            <a:ext cx="2137410" cy="1629410"/>
          </a:xfrm>
          <a:prstGeom prst="rect">
            <a:avLst/>
          </a:prstGeom>
          <a:noFill/>
        </p:spPr>
      </p:pic>
      <p:pic>
        <p:nvPicPr>
          <p:cNvPr id="2097269" name="Picture 5" descr="D:\guo\极致平面设计类\PPT美化\2017\0829\sucai\666 -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76340" y="2857345"/>
            <a:ext cx="2200910" cy="1616075"/>
          </a:xfrm>
          <a:prstGeom prst="rect">
            <a:avLst/>
          </a:prstGeom>
          <a:noFill/>
        </p:spPr>
      </p:pic>
      <p:pic>
        <p:nvPicPr>
          <p:cNvPr id="2097270" name="Picture 54" descr="D:\E\素材库\网页设计\图标\png_08\25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416925" y="1953740"/>
            <a:ext cx="6953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0" name="Rectangle 20"/>
          <p:cNvSpPr>
            <a:spLocks noChangeArrowheads="1"/>
          </p:cNvSpPr>
          <p:nvPr/>
        </p:nvSpPr>
        <p:spPr bwMode="auto">
          <a:xfrm flipV="1">
            <a:off x="8496935" y="1536545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51" name="Rectangle 20"/>
          <p:cNvSpPr>
            <a:spLocks noChangeArrowheads="1"/>
          </p:cNvSpPr>
          <p:nvPr/>
        </p:nvSpPr>
        <p:spPr bwMode="auto">
          <a:xfrm flipV="1">
            <a:off x="8482330" y="2580485"/>
            <a:ext cx="1590675" cy="45720"/>
          </a:xfrm>
          <a:prstGeom prst="rect">
            <a:avLst/>
          </a:prstGeom>
          <a:solidFill>
            <a:srgbClr val="152C34"/>
          </a:solidFill>
          <a:ln w="6350">
            <a:solidFill>
              <a:srgbClr val="1C2B3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52" name="文本框 22"/>
          <p:cNvSpPr txBox="1"/>
          <p:nvPr/>
        </p:nvSpPr>
        <p:spPr>
          <a:xfrm>
            <a:off x="8923655" y="11733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发票管理</a:t>
            </a:r>
          </a:p>
        </p:txBody>
      </p:sp>
      <p:sp>
        <p:nvSpPr>
          <p:cNvPr id="1049153" name="文本框 23"/>
          <p:cNvSpPr txBox="1"/>
          <p:nvPr/>
        </p:nvSpPr>
        <p:spPr>
          <a:xfrm>
            <a:off x="8996680" y="2217265"/>
            <a:ext cx="90297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电子发票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10"/>
          <p:cNvGrpSpPr/>
          <p:nvPr/>
        </p:nvGrpSpPr>
        <p:grpSpPr>
          <a:xfrm>
            <a:off x="1249597" y="1102419"/>
            <a:ext cx="9408785" cy="4999611"/>
            <a:chOff x="1360652" y="1066709"/>
            <a:chExt cx="8809165" cy="4680988"/>
          </a:xfrm>
        </p:grpSpPr>
        <p:sp>
          <p:nvSpPr>
            <p:cNvPr id="1049154" name="Rounded Rectangle"/>
            <p:cNvSpPr/>
            <p:nvPr/>
          </p:nvSpPr>
          <p:spPr>
            <a:xfrm>
              <a:off x="1660072" y="4174832"/>
              <a:ext cx="8131596" cy="432000"/>
            </a:xfrm>
            <a:prstGeom prst="roundRect">
              <a:avLst>
                <a:gd name="adj" fmla="val 21429"/>
              </a:avLst>
            </a:prstGeom>
            <a:solidFill>
              <a:schemeClr val="tx1"/>
            </a:solidFill>
            <a:ln w="12700" cap="flat">
              <a:noFill/>
              <a:prstDash val="solid"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55" name="MARKETING SERVICES &amp; DATA MANAGEMENT PLATFORM"/>
            <p:cNvSpPr/>
            <p:nvPr/>
          </p:nvSpPr>
          <p:spPr>
            <a:xfrm>
              <a:off x="5829535" y="4236570"/>
              <a:ext cx="1617398" cy="30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营销平台和数据服务</a:t>
              </a:r>
              <a:endPara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sp>
          <p:nvSpPr>
            <p:cNvPr id="1049156" name="CORE COMMERCE"/>
            <p:cNvSpPr/>
            <p:nvPr/>
          </p:nvSpPr>
          <p:spPr>
            <a:xfrm>
              <a:off x="5659009" y="1066709"/>
              <a:ext cx="884986" cy="337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62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核心电商</a:t>
              </a:r>
              <a:endParaRPr sz="162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sp>
          <p:nvSpPr>
            <p:cNvPr id="1049157" name="LOCAL SERVICES"/>
            <p:cNvSpPr/>
            <p:nvPr/>
          </p:nvSpPr>
          <p:spPr>
            <a:xfrm>
              <a:off x="8647768" y="1072076"/>
              <a:ext cx="884986" cy="337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62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本地服务</a:t>
              </a:r>
              <a:endParaRPr sz="162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sp>
          <p:nvSpPr>
            <p:cNvPr id="1049158" name="DIGITAL MEDIA &amp; ENTERTAINMENT"/>
            <p:cNvSpPr/>
            <p:nvPr/>
          </p:nvSpPr>
          <p:spPr>
            <a:xfrm>
              <a:off x="2479219" y="1068896"/>
              <a:ext cx="689877" cy="3379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62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大文娱</a:t>
              </a:r>
              <a:endParaRPr sz="162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sp>
          <p:nvSpPr>
            <p:cNvPr id="1049159" name="Rounded Rectangle"/>
            <p:cNvSpPr/>
            <p:nvPr/>
          </p:nvSpPr>
          <p:spPr>
            <a:xfrm>
              <a:off x="1691407" y="5315697"/>
              <a:ext cx="8131596" cy="432000"/>
            </a:xfrm>
            <a:prstGeom prst="roundRect">
              <a:avLst>
                <a:gd name="adj" fmla="val 21429"/>
              </a:avLst>
            </a:prstGeom>
            <a:solidFill>
              <a:schemeClr val="tx1"/>
            </a:solidFill>
            <a:ln w="12700" cap="flat">
              <a:noFill/>
              <a:prstDash val="solid"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60" name="CLOUD COMPUTING"/>
            <p:cNvSpPr/>
            <p:nvPr/>
          </p:nvSpPr>
          <p:spPr>
            <a:xfrm>
              <a:off x="6356921" y="5348898"/>
              <a:ext cx="608831" cy="30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云计算</a:t>
              </a:r>
              <a:endParaRPr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97271" name="pasted-image.pdf" descr="pasted-image.pd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248" y="5419581"/>
              <a:ext cx="1512820" cy="216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49161" name="Rounded Rectangle"/>
            <p:cNvSpPr/>
            <p:nvPr/>
          </p:nvSpPr>
          <p:spPr>
            <a:xfrm>
              <a:off x="1672061" y="2958956"/>
              <a:ext cx="8107618" cy="432000"/>
            </a:xfrm>
            <a:prstGeom prst="roundRect">
              <a:avLst>
                <a:gd name="adj" fmla="val 21429"/>
              </a:avLst>
            </a:prstGeom>
            <a:solidFill>
              <a:schemeClr val="tx1"/>
            </a:solidFill>
            <a:ln w="19050" cap="flat">
              <a:noFill/>
              <a:prstDash val="sysDot"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62" name="PAYMENT &amp; FINANCIAL SERVICES"/>
            <p:cNvSpPr/>
            <p:nvPr/>
          </p:nvSpPr>
          <p:spPr>
            <a:xfrm>
              <a:off x="6188755" y="3019808"/>
              <a:ext cx="945021" cy="30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支付及金融</a:t>
              </a:r>
              <a:endPara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pic>
          <p:nvPicPr>
            <p:cNvPr id="2097272" name="pasted-image.pdf" descr="pasted-image.pd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2629" y="2994928"/>
              <a:ext cx="756000" cy="3662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49163" name="Rounded Rectangle"/>
            <p:cNvSpPr/>
            <p:nvPr/>
          </p:nvSpPr>
          <p:spPr>
            <a:xfrm>
              <a:off x="1660072" y="3551419"/>
              <a:ext cx="8107618" cy="432000"/>
            </a:xfrm>
            <a:prstGeom prst="roundRect">
              <a:avLst>
                <a:gd name="adj" fmla="val 21429"/>
              </a:avLst>
            </a:prstGeom>
            <a:solidFill>
              <a:schemeClr val="tx1"/>
            </a:solidFill>
            <a:ln w="15875" cap="flat">
              <a:noFill/>
              <a:prstDash val="solid"/>
              <a:miter lim="400000"/>
            </a:ln>
            <a:effectLst/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64" name="LOGISTICS"/>
            <p:cNvSpPr/>
            <p:nvPr/>
          </p:nvSpPr>
          <p:spPr>
            <a:xfrm>
              <a:off x="6290623" y="3629119"/>
              <a:ext cx="776925" cy="30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物流平台</a:t>
              </a:r>
              <a:endPara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165" name="Rounded Rectangle"/>
            <p:cNvSpPr/>
            <p:nvPr/>
          </p:nvSpPr>
          <p:spPr>
            <a:xfrm>
              <a:off x="8505000" y="1550670"/>
              <a:ext cx="1286669" cy="1080000"/>
            </a:xfrm>
            <a:prstGeom prst="roundRect">
              <a:avLst>
                <a:gd name="adj" fmla="val 6466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grpSp>
          <p:nvGrpSpPr>
            <p:cNvPr id="170" name="Group"/>
            <p:cNvGrpSpPr/>
            <p:nvPr/>
          </p:nvGrpSpPr>
          <p:grpSpPr>
            <a:xfrm>
              <a:off x="9431279" y="1642133"/>
              <a:ext cx="247052" cy="333353"/>
              <a:chOff x="0" y="0"/>
              <a:chExt cx="1046809" cy="1412483"/>
            </a:xfrm>
          </p:grpSpPr>
          <p:pic>
            <p:nvPicPr>
              <p:cNvPr id="2097273" name="20170112-03402399.jpg" descr="20170112-03402399.jpg"/>
              <p:cNvPicPr>
                <a:picLocks noChangeAspect="1"/>
              </p:cNvPicPr>
              <p:nvPr/>
            </p:nvPicPr>
            <p:blipFill>
              <a:blip r:embed="rId4" cstate="print"/>
              <a:srcRect l="49688" t="42431" r="12493" b="26737"/>
              <a:stretch>
                <a:fillRect/>
              </a:stretch>
            </p:blipFill>
            <p:spPr>
              <a:xfrm>
                <a:off x="22703" y="851428"/>
                <a:ext cx="1024106" cy="5610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74" name="20170112-03402399.jpg" descr="20170112-03402399.jpg"/>
              <p:cNvPicPr>
                <a:picLocks noChangeAspect="1"/>
              </p:cNvPicPr>
              <p:nvPr/>
            </p:nvPicPr>
            <p:blipFill>
              <a:blip r:embed="rId5" cstate="print"/>
              <a:srcRect l="12493" t="27921" r="48126" b="19753"/>
              <a:stretch>
                <a:fillRect/>
              </a:stretch>
            </p:blipFill>
            <p:spPr>
              <a:xfrm>
                <a:off x="0" y="0"/>
                <a:ext cx="1021655" cy="912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71" name="Group"/>
            <p:cNvGrpSpPr/>
            <p:nvPr/>
          </p:nvGrpSpPr>
          <p:grpSpPr>
            <a:xfrm>
              <a:off x="9445940" y="2179182"/>
              <a:ext cx="247052" cy="302410"/>
              <a:chOff x="58839" y="19613"/>
              <a:chExt cx="1046809" cy="1281371"/>
            </a:xfrm>
          </p:grpSpPr>
          <p:pic>
            <p:nvPicPr>
              <p:cNvPr id="2097275" name="饿了么.png" descr="饿了么.png"/>
              <p:cNvPicPr>
                <a:picLocks noChangeAspect="1"/>
              </p:cNvPicPr>
              <p:nvPr/>
            </p:nvPicPr>
            <p:blipFill>
              <a:blip r:embed="rId6" cstate="print"/>
              <a:srcRect l="4386" t="13230" r="68127" b="13230"/>
              <a:stretch>
                <a:fillRect/>
              </a:stretch>
            </p:blipFill>
            <p:spPr>
              <a:xfrm>
                <a:off x="137358" y="19613"/>
                <a:ext cx="765531" cy="771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76" name="饿了么.png" descr="饿了么.png"/>
              <p:cNvPicPr>
                <a:picLocks noChangeAspect="1"/>
              </p:cNvPicPr>
              <p:nvPr/>
            </p:nvPicPr>
            <p:blipFill>
              <a:blip r:embed="rId7" cstate="print"/>
              <a:srcRect l="29892" t="13408" r="4319" b="13408"/>
              <a:stretch>
                <a:fillRect/>
              </a:stretch>
            </p:blipFill>
            <p:spPr>
              <a:xfrm>
                <a:off x="58839" y="862479"/>
                <a:ext cx="1046809" cy="4385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97277" name="pasted-image.pdf" descr="pasted-image.pd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409" y="2196108"/>
              <a:ext cx="193051" cy="270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78" name="pasted-image.pdf" descr="pasted-image.pdf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3622" y="2194444"/>
              <a:ext cx="169422" cy="278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9166" name="Rounded Rectangle"/>
            <p:cNvSpPr/>
            <p:nvPr/>
          </p:nvSpPr>
          <p:spPr>
            <a:xfrm>
              <a:off x="8622955" y="2148333"/>
              <a:ext cx="1088189" cy="363932"/>
            </a:xfrm>
            <a:prstGeom prst="roundRect">
              <a:avLst>
                <a:gd name="adj" fmla="val 1534"/>
              </a:avLst>
            </a:prstGeom>
            <a:noFill/>
            <a:ln w="12700" cap="flat">
              <a:solidFill>
                <a:srgbClr val="53585F"/>
              </a:solidFill>
              <a:prstDash val="sysDot"/>
              <a:miter lim="400000"/>
            </a:ln>
            <a:effectLst/>
          </p:spPr>
          <p:txBody>
            <a:bodyPr wrap="square" lIns="39319" tIns="39319" rIns="39319" bIns="39319" numCol="1" anchor="ctr">
              <a:noAutofit/>
            </a:bodyPr>
            <a:lstStyle/>
            <a:p>
              <a:pPr defTabSz="914304"/>
              <a:r>
                <a:rPr sz="3600">
                  <a:solidFill>
                    <a:srgbClr val="FFC000"/>
                  </a:solidFill>
                  <a:latin typeface="Arial" panose="020B0604020202020204" pitchFamily="34" charset="0"/>
                  <a:ea typeface="STFangsong" panose="02010600040101010101" pitchFamily="2" charset="-122"/>
                </a:rPr>
                <a:t>  </a:t>
              </a:r>
            </a:p>
          </p:txBody>
        </p:sp>
        <p:sp>
          <p:nvSpPr>
            <p:cNvPr id="1049167" name="Connection Line"/>
            <p:cNvSpPr/>
            <p:nvPr/>
          </p:nvSpPr>
          <p:spPr>
            <a:xfrm>
              <a:off x="1360652" y="2037665"/>
              <a:ext cx="196968" cy="2954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96" h="21600" extrusionOk="0">
                  <a:moveTo>
                    <a:pt x="16496" y="0"/>
                  </a:moveTo>
                  <a:cubicBezTo>
                    <a:pt x="-2553" y="8712"/>
                    <a:pt x="-5104" y="15912"/>
                    <a:pt x="8843" y="21600"/>
                  </a:cubicBezTo>
                </a:path>
              </a:pathLst>
            </a:custGeom>
            <a:ln w="44450">
              <a:solidFill>
                <a:srgbClr val="FF6600">
                  <a:alpha val="79997"/>
                </a:srgbClr>
              </a:solidFill>
              <a:miter lim="400000"/>
              <a:head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>
              <a:srgbClr val="000000"/>
            </a:fontRef>
          </p:style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defTabSz="914304"/>
              <a:endParaRPr sz="36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68" name="Connection Line"/>
            <p:cNvSpPr/>
            <p:nvPr/>
          </p:nvSpPr>
          <p:spPr>
            <a:xfrm>
              <a:off x="9852395" y="2090670"/>
              <a:ext cx="317422" cy="2901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67" h="21600" extrusionOk="0">
                  <a:moveTo>
                    <a:pt x="0" y="21600"/>
                  </a:moveTo>
                  <a:cubicBezTo>
                    <a:pt x="18017" y="13306"/>
                    <a:pt x="21600" y="6106"/>
                    <a:pt x="10750" y="0"/>
                  </a:cubicBezTo>
                </a:path>
              </a:pathLst>
            </a:custGeom>
            <a:ln w="50800">
              <a:solidFill>
                <a:srgbClr val="FF6600">
                  <a:alpha val="79282"/>
                </a:srgbClr>
              </a:solidFill>
              <a:miter lim="400000"/>
              <a:head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>
              <a:srgbClr val="000000"/>
            </a:fontRef>
          </p:style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defTabSz="914304"/>
              <a:endParaRPr sz="36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69" name="Connection Line"/>
            <p:cNvSpPr/>
            <p:nvPr/>
          </p:nvSpPr>
          <p:spPr>
            <a:xfrm>
              <a:off x="1479371" y="2781899"/>
              <a:ext cx="156498" cy="10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36" h="21600" extrusionOk="0">
                  <a:moveTo>
                    <a:pt x="17536" y="0"/>
                  </a:moveTo>
                  <a:cubicBezTo>
                    <a:pt x="608" y="6920"/>
                    <a:pt x="-4064" y="14120"/>
                    <a:pt x="3519" y="21600"/>
                  </a:cubicBezTo>
                </a:path>
              </a:pathLst>
            </a:custGeom>
            <a:ln w="50800">
              <a:solidFill>
                <a:srgbClr val="FF6600">
                  <a:alpha val="79997"/>
                </a:srgbClr>
              </a:solidFill>
              <a:miter lim="400000"/>
              <a:head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>
              <a:srgbClr val="000000"/>
            </a:fontRef>
          </p:style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defTabSz="914304"/>
              <a:endParaRPr sz="36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70" name="Connection Line"/>
            <p:cNvSpPr/>
            <p:nvPr/>
          </p:nvSpPr>
          <p:spPr>
            <a:xfrm>
              <a:off x="9854014" y="2742492"/>
              <a:ext cx="131535" cy="9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36" h="21600" extrusionOk="0">
                  <a:moveTo>
                    <a:pt x="0" y="21600"/>
                  </a:moveTo>
                  <a:cubicBezTo>
                    <a:pt x="16928" y="14680"/>
                    <a:pt x="21600" y="7480"/>
                    <a:pt x="14017" y="0"/>
                  </a:cubicBezTo>
                </a:path>
              </a:pathLst>
            </a:custGeom>
            <a:ln w="50800">
              <a:solidFill>
                <a:srgbClr val="FF6600">
                  <a:alpha val="79282"/>
                </a:srgbClr>
              </a:solidFill>
              <a:miter lim="400000"/>
              <a:headEnd type="triangl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>
              <a:srgbClr val="000000"/>
            </a:fontRef>
          </p:style>
          <p:txBody>
            <a:bodyPr/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defTabSz="914304"/>
              <a:endParaRPr sz="36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sp>
          <p:nvSpPr>
            <p:cNvPr id="1049171" name="Rounded Rectangle"/>
            <p:cNvSpPr/>
            <p:nvPr/>
          </p:nvSpPr>
          <p:spPr>
            <a:xfrm>
              <a:off x="1706766" y="1557546"/>
              <a:ext cx="2153100" cy="1080000"/>
            </a:xfrm>
            <a:prstGeom prst="roundRect">
              <a:avLst>
                <a:gd name="adj" fmla="val 6466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grpSp>
          <p:nvGrpSpPr>
            <p:cNvPr id="172" name="Group"/>
            <p:cNvGrpSpPr/>
            <p:nvPr/>
          </p:nvGrpSpPr>
          <p:grpSpPr>
            <a:xfrm>
              <a:off x="2912506" y="1651609"/>
              <a:ext cx="322599" cy="314079"/>
              <a:chOff x="0" y="0"/>
              <a:chExt cx="1366916" cy="1330813"/>
            </a:xfrm>
          </p:grpSpPr>
          <p:pic>
            <p:nvPicPr>
              <p:cNvPr id="2097279" name="pasted-image.png" descr="pasted-image.png"/>
              <p:cNvPicPr>
                <a:picLocks noChangeAspect="1"/>
              </p:cNvPicPr>
              <p:nvPr/>
            </p:nvPicPr>
            <p:blipFill>
              <a:blip r:embed="rId10" cstate="print"/>
              <a:srcRect r="63621" b="17983"/>
              <a:stretch>
                <a:fillRect/>
              </a:stretch>
            </p:blipFill>
            <p:spPr>
              <a:xfrm>
                <a:off x="187530" y="0"/>
                <a:ext cx="899812" cy="808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80" name="pasted-image.png" descr="pasted-image.png"/>
              <p:cNvPicPr>
                <a:picLocks noChangeAspect="1"/>
              </p:cNvPicPr>
              <p:nvPr/>
            </p:nvPicPr>
            <p:blipFill>
              <a:blip r:embed="rId10" cstate="print"/>
              <a:srcRect l="35872" t="19035" r="8864" b="24159"/>
              <a:stretch>
                <a:fillRect/>
              </a:stretch>
            </p:blipFill>
            <p:spPr>
              <a:xfrm>
                <a:off x="0" y="771149"/>
                <a:ext cx="1366916" cy="5596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97281" name="pasted-image.pdf" descr="pasted-image.pd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>
            <a:xfrm>
              <a:off x="1810397" y="2160457"/>
              <a:ext cx="302443" cy="26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3" name="Group"/>
            <p:cNvGrpSpPr/>
            <p:nvPr/>
          </p:nvGrpSpPr>
          <p:grpSpPr>
            <a:xfrm>
              <a:off x="2241912" y="2154279"/>
              <a:ext cx="185991" cy="281531"/>
              <a:chOff x="15365" y="24993"/>
              <a:chExt cx="788080" cy="1192902"/>
            </a:xfrm>
          </p:grpSpPr>
          <p:pic>
            <p:nvPicPr>
              <p:cNvPr id="2097282" name="t01c2fc074c701569cd.jpg" descr="t01c2fc074c701569cd.jpg"/>
              <p:cNvPicPr>
                <a:picLocks noChangeAspect="1"/>
              </p:cNvPicPr>
              <p:nvPr/>
            </p:nvPicPr>
            <p:blipFill>
              <a:blip r:embed="rId12" cstate="print"/>
              <a:srcRect l="40614" t="11501" r="472" b="2127"/>
              <a:stretch>
                <a:fillRect/>
              </a:stretch>
            </p:blipFill>
            <p:spPr>
              <a:xfrm>
                <a:off x="15365" y="779771"/>
                <a:ext cx="788080" cy="438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435" extrusionOk="0">
                    <a:moveTo>
                      <a:pt x="16167" y="0"/>
                    </a:moveTo>
                    <a:cubicBezTo>
                      <a:pt x="15384" y="0"/>
                      <a:pt x="15374" y="6"/>
                      <a:pt x="15478" y="214"/>
                    </a:cubicBezTo>
                    <a:cubicBezTo>
                      <a:pt x="15537" y="330"/>
                      <a:pt x="15576" y="511"/>
                      <a:pt x="15564" y="621"/>
                    </a:cubicBezTo>
                    <a:cubicBezTo>
                      <a:pt x="15559" y="667"/>
                      <a:pt x="15552" y="710"/>
                      <a:pt x="15510" y="738"/>
                    </a:cubicBezTo>
                    <a:cubicBezTo>
                      <a:pt x="15515" y="770"/>
                      <a:pt x="15497" y="780"/>
                      <a:pt x="15446" y="816"/>
                    </a:cubicBezTo>
                    <a:cubicBezTo>
                      <a:pt x="15389" y="855"/>
                      <a:pt x="14397" y="874"/>
                      <a:pt x="13240" y="854"/>
                    </a:cubicBezTo>
                    <a:lnTo>
                      <a:pt x="13057" y="854"/>
                    </a:lnTo>
                    <a:lnTo>
                      <a:pt x="11496" y="874"/>
                    </a:lnTo>
                    <a:lnTo>
                      <a:pt x="11496" y="1650"/>
                    </a:lnTo>
                    <a:lnTo>
                      <a:pt x="11496" y="2408"/>
                    </a:lnTo>
                    <a:lnTo>
                      <a:pt x="13520" y="2447"/>
                    </a:lnTo>
                    <a:lnTo>
                      <a:pt x="15543" y="2466"/>
                    </a:lnTo>
                    <a:lnTo>
                      <a:pt x="15543" y="2738"/>
                    </a:lnTo>
                    <a:lnTo>
                      <a:pt x="15543" y="3029"/>
                    </a:lnTo>
                    <a:lnTo>
                      <a:pt x="13595" y="3068"/>
                    </a:lnTo>
                    <a:lnTo>
                      <a:pt x="11647" y="3126"/>
                    </a:lnTo>
                    <a:lnTo>
                      <a:pt x="11647" y="3437"/>
                    </a:lnTo>
                    <a:cubicBezTo>
                      <a:pt x="11663" y="3629"/>
                      <a:pt x="11675" y="3885"/>
                      <a:pt x="11669" y="4155"/>
                    </a:cubicBezTo>
                    <a:cubicBezTo>
                      <a:pt x="11664" y="4323"/>
                      <a:pt x="11669" y="4346"/>
                      <a:pt x="11669" y="4447"/>
                    </a:cubicBezTo>
                    <a:lnTo>
                      <a:pt x="13595" y="4505"/>
                    </a:lnTo>
                    <a:lnTo>
                      <a:pt x="13659" y="4505"/>
                    </a:lnTo>
                    <a:cubicBezTo>
                      <a:pt x="13703" y="4505"/>
                      <a:pt x="13700" y="4505"/>
                      <a:pt x="13746" y="4505"/>
                    </a:cubicBezTo>
                    <a:cubicBezTo>
                      <a:pt x="14518" y="4505"/>
                      <a:pt x="14916" y="4506"/>
                      <a:pt x="15166" y="4544"/>
                    </a:cubicBezTo>
                    <a:lnTo>
                      <a:pt x="15543" y="4563"/>
                    </a:lnTo>
                    <a:lnTo>
                      <a:pt x="15543" y="4854"/>
                    </a:lnTo>
                    <a:cubicBezTo>
                      <a:pt x="15545" y="4874"/>
                      <a:pt x="15552" y="4890"/>
                      <a:pt x="15554" y="4913"/>
                    </a:cubicBezTo>
                    <a:cubicBezTo>
                      <a:pt x="15558" y="4963"/>
                      <a:pt x="15552" y="5011"/>
                      <a:pt x="15543" y="5049"/>
                    </a:cubicBezTo>
                    <a:lnTo>
                      <a:pt x="15543" y="5223"/>
                    </a:lnTo>
                    <a:lnTo>
                      <a:pt x="15252" y="5223"/>
                    </a:lnTo>
                    <a:cubicBezTo>
                      <a:pt x="14956" y="5276"/>
                      <a:pt x="14386" y="5281"/>
                      <a:pt x="13272" y="5262"/>
                    </a:cubicBezTo>
                    <a:lnTo>
                      <a:pt x="13057" y="5243"/>
                    </a:lnTo>
                    <a:lnTo>
                      <a:pt x="11443" y="5282"/>
                    </a:lnTo>
                    <a:lnTo>
                      <a:pt x="11443" y="6039"/>
                    </a:lnTo>
                    <a:lnTo>
                      <a:pt x="11443" y="6796"/>
                    </a:lnTo>
                    <a:lnTo>
                      <a:pt x="12110" y="6835"/>
                    </a:lnTo>
                    <a:cubicBezTo>
                      <a:pt x="12494" y="6853"/>
                      <a:pt x="12781" y="6908"/>
                      <a:pt x="12788" y="6971"/>
                    </a:cubicBezTo>
                    <a:cubicBezTo>
                      <a:pt x="12809" y="7177"/>
                      <a:pt x="12202" y="7908"/>
                      <a:pt x="11851" y="8097"/>
                    </a:cubicBezTo>
                    <a:lnTo>
                      <a:pt x="11496" y="8291"/>
                    </a:lnTo>
                    <a:lnTo>
                      <a:pt x="11496" y="9243"/>
                    </a:lnTo>
                    <a:lnTo>
                      <a:pt x="11496" y="10155"/>
                    </a:lnTo>
                    <a:cubicBezTo>
                      <a:pt x="11519" y="10157"/>
                      <a:pt x="11537" y="10174"/>
                      <a:pt x="11561" y="10175"/>
                    </a:cubicBezTo>
                    <a:lnTo>
                      <a:pt x="11798" y="10039"/>
                    </a:lnTo>
                    <a:cubicBezTo>
                      <a:pt x="12160" y="9844"/>
                      <a:pt x="12491" y="9595"/>
                      <a:pt x="12788" y="9262"/>
                    </a:cubicBezTo>
                    <a:lnTo>
                      <a:pt x="13003" y="9010"/>
                    </a:lnTo>
                    <a:lnTo>
                      <a:pt x="15801" y="9029"/>
                    </a:lnTo>
                    <a:cubicBezTo>
                      <a:pt x="17615" y="9048"/>
                      <a:pt x="18591" y="9094"/>
                      <a:pt x="18588" y="9165"/>
                    </a:cubicBezTo>
                    <a:cubicBezTo>
                      <a:pt x="18576" y="9451"/>
                      <a:pt x="17368" y="10502"/>
                      <a:pt x="16576" y="10913"/>
                    </a:cubicBezTo>
                    <a:lnTo>
                      <a:pt x="16264" y="11068"/>
                    </a:lnTo>
                    <a:lnTo>
                      <a:pt x="15640" y="10524"/>
                    </a:lnTo>
                    <a:lnTo>
                      <a:pt x="15015" y="10000"/>
                    </a:lnTo>
                    <a:lnTo>
                      <a:pt x="14004" y="10000"/>
                    </a:lnTo>
                    <a:lnTo>
                      <a:pt x="12992" y="10000"/>
                    </a:lnTo>
                    <a:lnTo>
                      <a:pt x="13229" y="10291"/>
                    </a:lnTo>
                    <a:cubicBezTo>
                      <a:pt x="13361" y="10457"/>
                      <a:pt x="13641" y="10776"/>
                      <a:pt x="13842" y="10990"/>
                    </a:cubicBezTo>
                    <a:cubicBezTo>
                      <a:pt x="14091" y="11255"/>
                      <a:pt x="14208" y="11447"/>
                      <a:pt x="14208" y="11592"/>
                    </a:cubicBezTo>
                    <a:cubicBezTo>
                      <a:pt x="14208" y="11775"/>
                      <a:pt x="14148" y="11824"/>
                      <a:pt x="13810" y="11883"/>
                    </a:cubicBezTo>
                    <a:cubicBezTo>
                      <a:pt x="13074" y="12013"/>
                      <a:pt x="11586" y="11987"/>
                      <a:pt x="11507" y="11845"/>
                    </a:cubicBezTo>
                    <a:cubicBezTo>
                      <a:pt x="11450" y="11742"/>
                      <a:pt x="11443" y="11933"/>
                      <a:pt x="11443" y="12718"/>
                    </a:cubicBezTo>
                    <a:lnTo>
                      <a:pt x="11443" y="13650"/>
                    </a:lnTo>
                    <a:cubicBezTo>
                      <a:pt x="11599" y="13692"/>
                      <a:pt x="11978" y="13706"/>
                      <a:pt x="12486" y="13709"/>
                    </a:cubicBezTo>
                    <a:cubicBezTo>
                      <a:pt x="13561" y="13676"/>
                      <a:pt x="14785" y="13376"/>
                      <a:pt x="15866" y="12874"/>
                    </a:cubicBezTo>
                    <a:cubicBezTo>
                      <a:pt x="16073" y="12777"/>
                      <a:pt x="16321" y="12740"/>
                      <a:pt x="16414" y="12777"/>
                    </a:cubicBezTo>
                    <a:cubicBezTo>
                      <a:pt x="16508" y="12813"/>
                      <a:pt x="16906" y="12968"/>
                      <a:pt x="17308" y="13126"/>
                    </a:cubicBezTo>
                    <a:cubicBezTo>
                      <a:pt x="17709" y="13284"/>
                      <a:pt x="18138" y="13430"/>
                      <a:pt x="18255" y="13456"/>
                    </a:cubicBezTo>
                    <a:cubicBezTo>
                      <a:pt x="18372" y="13483"/>
                      <a:pt x="18687" y="13552"/>
                      <a:pt x="18954" y="13612"/>
                    </a:cubicBezTo>
                    <a:cubicBezTo>
                      <a:pt x="19087" y="13641"/>
                      <a:pt x="19398" y="13651"/>
                      <a:pt x="19654" y="13670"/>
                    </a:cubicBezTo>
                    <a:lnTo>
                      <a:pt x="21117" y="13670"/>
                    </a:lnTo>
                    <a:cubicBezTo>
                      <a:pt x="21129" y="13642"/>
                      <a:pt x="21134" y="13245"/>
                      <a:pt x="21128" y="12835"/>
                    </a:cubicBezTo>
                    <a:cubicBezTo>
                      <a:pt x="21127" y="12829"/>
                      <a:pt x="21129" y="12821"/>
                      <a:pt x="21128" y="12815"/>
                    </a:cubicBezTo>
                    <a:cubicBezTo>
                      <a:pt x="21120" y="12729"/>
                      <a:pt x="21114" y="12635"/>
                      <a:pt x="21117" y="12524"/>
                    </a:cubicBezTo>
                    <a:cubicBezTo>
                      <a:pt x="21102" y="11871"/>
                      <a:pt x="21090" y="11775"/>
                      <a:pt x="20977" y="11883"/>
                    </a:cubicBezTo>
                    <a:cubicBezTo>
                      <a:pt x="20771" y="12083"/>
                      <a:pt x="18516" y="11928"/>
                      <a:pt x="18395" y="11709"/>
                    </a:cubicBezTo>
                    <a:cubicBezTo>
                      <a:pt x="18311" y="11558"/>
                      <a:pt x="18337" y="11530"/>
                      <a:pt x="18631" y="11262"/>
                    </a:cubicBezTo>
                    <a:cubicBezTo>
                      <a:pt x="19162" y="10779"/>
                      <a:pt x="19759" y="10023"/>
                      <a:pt x="20052" y="9495"/>
                    </a:cubicBezTo>
                    <a:cubicBezTo>
                      <a:pt x="20379" y="8905"/>
                      <a:pt x="20420" y="8443"/>
                      <a:pt x="20181" y="7942"/>
                    </a:cubicBezTo>
                    <a:lnTo>
                      <a:pt x="20030" y="7631"/>
                    </a:lnTo>
                    <a:lnTo>
                      <a:pt x="17146" y="7612"/>
                    </a:lnTo>
                    <a:cubicBezTo>
                      <a:pt x="15562" y="7596"/>
                      <a:pt x="14230" y="7543"/>
                      <a:pt x="14187" y="7515"/>
                    </a:cubicBezTo>
                    <a:cubicBezTo>
                      <a:pt x="14129" y="7476"/>
                      <a:pt x="14151" y="7390"/>
                      <a:pt x="14251" y="7146"/>
                    </a:cubicBezTo>
                    <a:lnTo>
                      <a:pt x="14380" y="6815"/>
                    </a:lnTo>
                    <a:lnTo>
                      <a:pt x="17749" y="6815"/>
                    </a:lnTo>
                    <a:lnTo>
                      <a:pt x="21117" y="6815"/>
                    </a:lnTo>
                    <a:lnTo>
                      <a:pt x="21117" y="6039"/>
                    </a:lnTo>
                    <a:cubicBezTo>
                      <a:pt x="21117" y="5498"/>
                      <a:pt x="21096" y="5263"/>
                      <a:pt x="21042" y="5262"/>
                    </a:cubicBezTo>
                    <a:cubicBezTo>
                      <a:pt x="21000" y="5261"/>
                      <a:pt x="20074" y="5257"/>
                      <a:pt x="18986" y="5243"/>
                    </a:cubicBezTo>
                    <a:lnTo>
                      <a:pt x="17006" y="5223"/>
                    </a:lnTo>
                    <a:lnTo>
                      <a:pt x="17006" y="4893"/>
                    </a:lnTo>
                    <a:lnTo>
                      <a:pt x="17006" y="4563"/>
                    </a:lnTo>
                    <a:lnTo>
                      <a:pt x="18943" y="4524"/>
                    </a:lnTo>
                    <a:lnTo>
                      <a:pt x="20870" y="4505"/>
                    </a:lnTo>
                    <a:lnTo>
                      <a:pt x="20870" y="3786"/>
                    </a:lnTo>
                    <a:lnTo>
                      <a:pt x="20870" y="3087"/>
                    </a:lnTo>
                    <a:lnTo>
                      <a:pt x="18943" y="3049"/>
                    </a:lnTo>
                    <a:lnTo>
                      <a:pt x="17006" y="3029"/>
                    </a:lnTo>
                    <a:lnTo>
                      <a:pt x="17006" y="2738"/>
                    </a:lnTo>
                    <a:lnTo>
                      <a:pt x="17006" y="2466"/>
                    </a:lnTo>
                    <a:lnTo>
                      <a:pt x="19030" y="2447"/>
                    </a:lnTo>
                    <a:lnTo>
                      <a:pt x="21053" y="2408"/>
                    </a:lnTo>
                    <a:lnTo>
                      <a:pt x="21053" y="1650"/>
                    </a:lnTo>
                    <a:lnTo>
                      <a:pt x="21053" y="874"/>
                    </a:lnTo>
                    <a:cubicBezTo>
                      <a:pt x="21047" y="873"/>
                      <a:pt x="21048" y="875"/>
                      <a:pt x="21042" y="874"/>
                    </a:cubicBezTo>
                    <a:lnTo>
                      <a:pt x="19126" y="874"/>
                    </a:lnTo>
                    <a:cubicBezTo>
                      <a:pt x="18861" y="872"/>
                      <a:pt x="18856" y="857"/>
                      <a:pt x="18621" y="854"/>
                    </a:cubicBezTo>
                    <a:cubicBezTo>
                      <a:pt x="18325" y="854"/>
                      <a:pt x="18042" y="864"/>
                      <a:pt x="17857" y="854"/>
                    </a:cubicBezTo>
                    <a:cubicBezTo>
                      <a:pt x="17634" y="851"/>
                      <a:pt x="17122" y="838"/>
                      <a:pt x="17103" y="835"/>
                    </a:cubicBezTo>
                    <a:cubicBezTo>
                      <a:pt x="17044" y="825"/>
                      <a:pt x="16997" y="677"/>
                      <a:pt x="16985" y="408"/>
                    </a:cubicBezTo>
                    <a:lnTo>
                      <a:pt x="16974" y="19"/>
                    </a:lnTo>
                    <a:cubicBezTo>
                      <a:pt x="16927" y="9"/>
                      <a:pt x="16767" y="10"/>
                      <a:pt x="16662" y="0"/>
                    </a:cubicBezTo>
                    <a:lnTo>
                      <a:pt x="16167" y="0"/>
                    </a:lnTo>
                    <a:close/>
                    <a:moveTo>
                      <a:pt x="5222" y="117"/>
                    </a:moveTo>
                    <a:cubicBezTo>
                      <a:pt x="4392" y="117"/>
                      <a:pt x="4361" y="117"/>
                      <a:pt x="4458" y="311"/>
                    </a:cubicBezTo>
                    <a:cubicBezTo>
                      <a:pt x="4568" y="530"/>
                      <a:pt x="4600" y="1740"/>
                      <a:pt x="4534" y="2272"/>
                    </a:cubicBezTo>
                    <a:lnTo>
                      <a:pt x="4534" y="2466"/>
                    </a:lnTo>
                    <a:lnTo>
                      <a:pt x="4490" y="2485"/>
                    </a:lnTo>
                    <a:cubicBezTo>
                      <a:pt x="4486" y="2495"/>
                      <a:pt x="4484" y="2518"/>
                      <a:pt x="4480" y="2524"/>
                    </a:cubicBezTo>
                    <a:cubicBezTo>
                      <a:pt x="4445" y="2576"/>
                      <a:pt x="4168" y="2589"/>
                      <a:pt x="3737" y="2602"/>
                    </a:cubicBezTo>
                    <a:cubicBezTo>
                      <a:pt x="3352" y="2618"/>
                      <a:pt x="2857" y="2633"/>
                      <a:pt x="2274" y="2621"/>
                    </a:cubicBezTo>
                    <a:lnTo>
                      <a:pt x="455" y="2583"/>
                    </a:lnTo>
                    <a:lnTo>
                      <a:pt x="476" y="3689"/>
                    </a:lnTo>
                    <a:lnTo>
                      <a:pt x="487" y="4815"/>
                    </a:lnTo>
                    <a:lnTo>
                      <a:pt x="681" y="4621"/>
                    </a:lnTo>
                    <a:cubicBezTo>
                      <a:pt x="776" y="4533"/>
                      <a:pt x="1006" y="4497"/>
                      <a:pt x="1391" y="4466"/>
                    </a:cubicBezTo>
                    <a:cubicBezTo>
                      <a:pt x="1509" y="4406"/>
                      <a:pt x="1790" y="4388"/>
                      <a:pt x="2543" y="4388"/>
                    </a:cubicBezTo>
                    <a:cubicBezTo>
                      <a:pt x="2814" y="4388"/>
                      <a:pt x="2937" y="4400"/>
                      <a:pt x="3113" y="4408"/>
                    </a:cubicBezTo>
                    <a:cubicBezTo>
                      <a:pt x="3813" y="4406"/>
                      <a:pt x="4298" y="4429"/>
                      <a:pt x="4329" y="4485"/>
                    </a:cubicBezTo>
                    <a:cubicBezTo>
                      <a:pt x="4371" y="4561"/>
                      <a:pt x="4334" y="4810"/>
                      <a:pt x="4200" y="5243"/>
                    </a:cubicBezTo>
                    <a:cubicBezTo>
                      <a:pt x="3718" y="6798"/>
                      <a:pt x="2935" y="8326"/>
                      <a:pt x="2015" y="9573"/>
                    </a:cubicBezTo>
                    <a:cubicBezTo>
                      <a:pt x="2012" y="9578"/>
                      <a:pt x="2009" y="9587"/>
                      <a:pt x="2005" y="9592"/>
                    </a:cubicBezTo>
                    <a:cubicBezTo>
                      <a:pt x="1706" y="9995"/>
                      <a:pt x="1391" y="10365"/>
                      <a:pt x="1068" y="10699"/>
                    </a:cubicBezTo>
                    <a:lnTo>
                      <a:pt x="638" y="11146"/>
                    </a:lnTo>
                    <a:lnTo>
                      <a:pt x="638" y="11262"/>
                    </a:lnTo>
                    <a:cubicBezTo>
                      <a:pt x="648" y="11315"/>
                      <a:pt x="648" y="11478"/>
                      <a:pt x="649" y="11592"/>
                    </a:cubicBezTo>
                    <a:lnTo>
                      <a:pt x="670" y="12388"/>
                    </a:lnTo>
                    <a:lnTo>
                      <a:pt x="692" y="13631"/>
                    </a:lnTo>
                    <a:lnTo>
                      <a:pt x="1025" y="13320"/>
                    </a:lnTo>
                    <a:cubicBezTo>
                      <a:pt x="2251" y="12231"/>
                      <a:pt x="3701" y="9913"/>
                      <a:pt x="4824" y="7223"/>
                    </a:cubicBezTo>
                    <a:lnTo>
                      <a:pt x="5319" y="6019"/>
                    </a:lnTo>
                    <a:lnTo>
                      <a:pt x="5459" y="6330"/>
                    </a:lnTo>
                    <a:cubicBezTo>
                      <a:pt x="5533" y="6500"/>
                      <a:pt x="5801" y="7172"/>
                      <a:pt x="6062" y="7806"/>
                    </a:cubicBezTo>
                    <a:cubicBezTo>
                      <a:pt x="6959" y="9984"/>
                      <a:pt x="8185" y="11956"/>
                      <a:pt x="9387" y="13165"/>
                    </a:cubicBezTo>
                    <a:cubicBezTo>
                      <a:pt x="9687" y="13467"/>
                      <a:pt x="9945" y="13699"/>
                      <a:pt x="9979" y="13709"/>
                    </a:cubicBezTo>
                    <a:lnTo>
                      <a:pt x="9990" y="13709"/>
                    </a:lnTo>
                    <a:cubicBezTo>
                      <a:pt x="10012" y="13695"/>
                      <a:pt x="10030" y="13225"/>
                      <a:pt x="10033" y="12621"/>
                    </a:cubicBezTo>
                    <a:lnTo>
                      <a:pt x="10033" y="12078"/>
                    </a:lnTo>
                    <a:lnTo>
                      <a:pt x="10022" y="11223"/>
                    </a:lnTo>
                    <a:lnTo>
                      <a:pt x="9774" y="10990"/>
                    </a:lnTo>
                    <a:cubicBezTo>
                      <a:pt x="8746" y="9969"/>
                      <a:pt x="7811" y="8492"/>
                      <a:pt x="7095" y="6796"/>
                    </a:cubicBezTo>
                    <a:cubicBezTo>
                      <a:pt x="7093" y="6791"/>
                      <a:pt x="7086" y="6782"/>
                      <a:pt x="7084" y="6777"/>
                    </a:cubicBezTo>
                    <a:cubicBezTo>
                      <a:pt x="7082" y="6771"/>
                      <a:pt x="7086" y="6763"/>
                      <a:pt x="7084" y="6757"/>
                    </a:cubicBezTo>
                    <a:cubicBezTo>
                      <a:pt x="6971" y="6489"/>
                      <a:pt x="6862" y="6220"/>
                      <a:pt x="6761" y="5942"/>
                    </a:cubicBezTo>
                    <a:cubicBezTo>
                      <a:pt x="6490" y="5194"/>
                      <a:pt x="6281" y="4537"/>
                      <a:pt x="6298" y="4485"/>
                    </a:cubicBezTo>
                    <a:cubicBezTo>
                      <a:pt x="6316" y="4433"/>
                      <a:pt x="7209" y="4388"/>
                      <a:pt x="8279" y="4388"/>
                    </a:cubicBezTo>
                    <a:lnTo>
                      <a:pt x="10216" y="4388"/>
                    </a:lnTo>
                    <a:lnTo>
                      <a:pt x="10216" y="3495"/>
                    </a:lnTo>
                    <a:lnTo>
                      <a:pt x="10216" y="2583"/>
                    </a:lnTo>
                    <a:lnTo>
                      <a:pt x="8386" y="2621"/>
                    </a:lnTo>
                    <a:cubicBezTo>
                      <a:pt x="7146" y="2642"/>
                      <a:pt x="6558" y="2633"/>
                      <a:pt x="6309" y="2583"/>
                    </a:cubicBezTo>
                    <a:lnTo>
                      <a:pt x="6115" y="2583"/>
                    </a:lnTo>
                    <a:lnTo>
                      <a:pt x="6105" y="2311"/>
                    </a:lnTo>
                    <a:cubicBezTo>
                      <a:pt x="6080" y="2134"/>
                      <a:pt x="6077" y="1832"/>
                      <a:pt x="6083" y="1262"/>
                    </a:cubicBezTo>
                    <a:cubicBezTo>
                      <a:pt x="6089" y="701"/>
                      <a:pt x="6087" y="510"/>
                      <a:pt x="6083" y="311"/>
                    </a:cubicBezTo>
                    <a:cubicBezTo>
                      <a:pt x="6080" y="137"/>
                      <a:pt x="6001" y="117"/>
                      <a:pt x="5222" y="117"/>
                    </a:cubicBezTo>
                    <a:close/>
                    <a:moveTo>
                      <a:pt x="13509" y="15204"/>
                    </a:moveTo>
                    <a:cubicBezTo>
                      <a:pt x="13218" y="15204"/>
                      <a:pt x="13078" y="15422"/>
                      <a:pt x="13078" y="15864"/>
                    </a:cubicBezTo>
                    <a:cubicBezTo>
                      <a:pt x="13078" y="16235"/>
                      <a:pt x="13175" y="16524"/>
                      <a:pt x="13326" y="16621"/>
                    </a:cubicBezTo>
                    <a:cubicBezTo>
                      <a:pt x="13636" y="16821"/>
                      <a:pt x="13879" y="16563"/>
                      <a:pt x="13918" y="16058"/>
                    </a:cubicBezTo>
                    <a:cubicBezTo>
                      <a:pt x="13920" y="15968"/>
                      <a:pt x="13919" y="15871"/>
                      <a:pt x="13918" y="15747"/>
                    </a:cubicBezTo>
                    <a:cubicBezTo>
                      <a:pt x="13888" y="15377"/>
                      <a:pt x="13773" y="15204"/>
                      <a:pt x="13509" y="15204"/>
                    </a:cubicBezTo>
                    <a:close/>
                    <a:moveTo>
                      <a:pt x="2220" y="15728"/>
                    </a:moveTo>
                    <a:lnTo>
                      <a:pt x="2177" y="15747"/>
                    </a:lnTo>
                    <a:cubicBezTo>
                      <a:pt x="2001" y="15786"/>
                      <a:pt x="1753" y="15805"/>
                      <a:pt x="1628" y="15806"/>
                    </a:cubicBezTo>
                    <a:cubicBezTo>
                      <a:pt x="1386" y="15807"/>
                      <a:pt x="1320" y="15964"/>
                      <a:pt x="1520" y="16058"/>
                    </a:cubicBezTo>
                    <a:cubicBezTo>
                      <a:pt x="1661" y="16124"/>
                      <a:pt x="1747" y="16643"/>
                      <a:pt x="1660" y="16893"/>
                    </a:cubicBezTo>
                    <a:cubicBezTo>
                      <a:pt x="1618" y="17013"/>
                      <a:pt x="1450" y="17109"/>
                      <a:pt x="1144" y="17165"/>
                    </a:cubicBezTo>
                    <a:cubicBezTo>
                      <a:pt x="786" y="17230"/>
                      <a:pt x="660" y="17306"/>
                      <a:pt x="487" y="17553"/>
                    </a:cubicBezTo>
                    <a:cubicBezTo>
                      <a:pt x="-163" y="18485"/>
                      <a:pt x="-162" y="20519"/>
                      <a:pt x="487" y="21107"/>
                    </a:cubicBezTo>
                    <a:cubicBezTo>
                      <a:pt x="664" y="21267"/>
                      <a:pt x="861" y="21301"/>
                      <a:pt x="1714" y="21301"/>
                    </a:cubicBezTo>
                    <a:lnTo>
                      <a:pt x="2747" y="21301"/>
                    </a:lnTo>
                    <a:lnTo>
                      <a:pt x="2618" y="21010"/>
                    </a:lnTo>
                    <a:cubicBezTo>
                      <a:pt x="2535" y="20819"/>
                      <a:pt x="2509" y="20403"/>
                      <a:pt x="2500" y="19534"/>
                    </a:cubicBezTo>
                    <a:cubicBezTo>
                      <a:pt x="2492" y="19237"/>
                      <a:pt x="2489" y="18857"/>
                      <a:pt x="2489" y="18330"/>
                    </a:cubicBezTo>
                    <a:cubicBezTo>
                      <a:pt x="2489" y="18298"/>
                      <a:pt x="2489" y="18302"/>
                      <a:pt x="2489" y="18272"/>
                    </a:cubicBezTo>
                    <a:cubicBezTo>
                      <a:pt x="2489" y="18230"/>
                      <a:pt x="2489" y="18237"/>
                      <a:pt x="2489" y="18194"/>
                    </a:cubicBezTo>
                    <a:lnTo>
                      <a:pt x="2489" y="15728"/>
                    </a:lnTo>
                    <a:lnTo>
                      <a:pt x="2220" y="15728"/>
                    </a:lnTo>
                    <a:close/>
                    <a:moveTo>
                      <a:pt x="7611" y="17087"/>
                    </a:moveTo>
                    <a:cubicBezTo>
                      <a:pt x="7422" y="17098"/>
                      <a:pt x="7224" y="17246"/>
                      <a:pt x="7052" y="17534"/>
                    </a:cubicBezTo>
                    <a:cubicBezTo>
                      <a:pt x="6881" y="17819"/>
                      <a:pt x="6750" y="17728"/>
                      <a:pt x="6750" y="17320"/>
                    </a:cubicBezTo>
                    <a:cubicBezTo>
                      <a:pt x="6750" y="17122"/>
                      <a:pt x="6717" y="17106"/>
                      <a:pt x="6288" y="17165"/>
                    </a:cubicBezTo>
                    <a:cubicBezTo>
                      <a:pt x="6033" y="17200"/>
                      <a:pt x="5809" y="17252"/>
                      <a:pt x="5793" y="17281"/>
                    </a:cubicBezTo>
                    <a:cubicBezTo>
                      <a:pt x="5776" y="17311"/>
                      <a:pt x="5820" y="17427"/>
                      <a:pt x="5889" y="17553"/>
                    </a:cubicBezTo>
                    <a:cubicBezTo>
                      <a:pt x="6006" y="17763"/>
                      <a:pt x="6019" y="17924"/>
                      <a:pt x="6019" y="19301"/>
                    </a:cubicBezTo>
                    <a:cubicBezTo>
                      <a:pt x="6019" y="20693"/>
                      <a:pt x="6012" y="20813"/>
                      <a:pt x="5889" y="21048"/>
                    </a:cubicBezTo>
                    <a:lnTo>
                      <a:pt x="5760" y="21301"/>
                    </a:lnTo>
                    <a:lnTo>
                      <a:pt x="7106" y="21301"/>
                    </a:lnTo>
                    <a:cubicBezTo>
                      <a:pt x="7848" y="21301"/>
                      <a:pt x="8451" y="21264"/>
                      <a:pt x="8451" y="21223"/>
                    </a:cubicBezTo>
                    <a:cubicBezTo>
                      <a:pt x="8451" y="21183"/>
                      <a:pt x="8413" y="21068"/>
                      <a:pt x="8354" y="20951"/>
                    </a:cubicBezTo>
                    <a:cubicBezTo>
                      <a:pt x="8274" y="20792"/>
                      <a:pt x="8241" y="20495"/>
                      <a:pt x="8225" y="19767"/>
                    </a:cubicBezTo>
                    <a:lnTo>
                      <a:pt x="8203" y="18796"/>
                    </a:lnTo>
                    <a:lnTo>
                      <a:pt x="8418" y="18369"/>
                    </a:lnTo>
                    <a:lnTo>
                      <a:pt x="8644" y="17961"/>
                    </a:lnTo>
                    <a:lnTo>
                      <a:pt x="8763" y="18233"/>
                    </a:lnTo>
                    <a:cubicBezTo>
                      <a:pt x="8856" y="18433"/>
                      <a:pt x="8875" y="18674"/>
                      <a:pt x="8870" y="19301"/>
                    </a:cubicBezTo>
                    <a:cubicBezTo>
                      <a:pt x="8869" y="19437"/>
                      <a:pt x="8874" y="19481"/>
                      <a:pt x="8870" y="19670"/>
                    </a:cubicBezTo>
                    <a:cubicBezTo>
                      <a:pt x="8854" y="20597"/>
                      <a:pt x="8826" y="20881"/>
                      <a:pt x="8741" y="21048"/>
                    </a:cubicBezTo>
                    <a:cubicBezTo>
                      <a:pt x="8683" y="21165"/>
                      <a:pt x="8634" y="21295"/>
                      <a:pt x="8634" y="21320"/>
                    </a:cubicBezTo>
                    <a:cubicBezTo>
                      <a:pt x="8634" y="21345"/>
                      <a:pt x="8936" y="21337"/>
                      <a:pt x="9290" y="21320"/>
                    </a:cubicBezTo>
                    <a:cubicBezTo>
                      <a:pt x="9351" y="21304"/>
                      <a:pt x="9404" y="21309"/>
                      <a:pt x="9462" y="21320"/>
                    </a:cubicBezTo>
                    <a:lnTo>
                      <a:pt x="10000" y="21281"/>
                    </a:lnTo>
                    <a:lnTo>
                      <a:pt x="9818" y="21029"/>
                    </a:lnTo>
                    <a:lnTo>
                      <a:pt x="9645" y="20777"/>
                    </a:lnTo>
                    <a:lnTo>
                      <a:pt x="9624" y="19320"/>
                    </a:lnTo>
                    <a:cubicBezTo>
                      <a:pt x="9602" y="17447"/>
                      <a:pt x="9594" y="17381"/>
                      <a:pt x="9333" y="17184"/>
                    </a:cubicBezTo>
                    <a:cubicBezTo>
                      <a:pt x="9072" y="16987"/>
                      <a:pt x="8738" y="17111"/>
                      <a:pt x="8472" y="17514"/>
                    </a:cubicBezTo>
                    <a:lnTo>
                      <a:pt x="8289" y="17786"/>
                    </a:lnTo>
                    <a:lnTo>
                      <a:pt x="8128" y="17476"/>
                    </a:lnTo>
                    <a:cubicBezTo>
                      <a:pt x="7985" y="17206"/>
                      <a:pt x="7801" y="17076"/>
                      <a:pt x="7611" y="17087"/>
                    </a:cubicBezTo>
                    <a:close/>
                    <a:moveTo>
                      <a:pt x="13896" y="17145"/>
                    </a:moveTo>
                    <a:lnTo>
                      <a:pt x="13466" y="17204"/>
                    </a:lnTo>
                    <a:cubicBezTo>
                      <a:pt x="13206" y="17237"/>
                      <a:pt x="12967" y="17312"/>
                      <a:pt x="12938" y="17359"/>
                    </a:cubicBezTo>
                    <a:cubicBezTo>
                      <a:pt x="12910" y="17406"/>
                      <a:pt x="12943" y="17543"/>
                      <a:pt x="13014" y="17670"/>
                    </a:cubicBezTo>
                    <a:cubicBezTo>
                      <a:pt x="13131" y="17881"/>
                      <a:pt x="13143" y="18017"/>
                      <a:pt x="13143" y="19340"/>
                    </a:cubicBezTo>
                    <a:cubicBezTo>
                      <a:pt x="13143" y="20531"/>
                      <a:pt x="13129" y="20825"/>
                      <a:pt x="13046" y="20990"/>
                    </a:cubicBezTo>
                    <a:cubicBezTo>
                      <a:pt x="12911" y="21260"/>
                      <a:pt x="12741" y="21248"/>
                      <a:pt x="12626" y="20951"/>
                    </a:cubicBezTo>
                    <a:cubicBezTo>
                      <a:pt x="12552" y="20760"/>
                      <a:pt x="12529" y="20395"/>
                      <a:pt x="12529" y="19262"/>
                    </a:cubicBezTo>
                    <a:lnTo>
                      <a:pt x="12529" y="19165"/>
                    </a:lnTo>
                    <a:lnTo>
                      <a:pt x="12529" y="17806"/>
                    </a:lnTo>
                    <a:lnTo>
                      <a:pt x="12347" y="17534"/>
                    </a:lnTo>
                    <a:cubicBezTo>
                      <a:pt x="12104" y="17165"/>
                      <a:pt x="11733" y="17081"/>
                      <a:pt x="11184" y="17262"/>
                    </a:cubicBezTo>
                    <a:cubicBezTo>
                      <a:pt x="10939" y="17343"/>
                      <a:pt x="10696" y="17397"/>
                      <a:pt x="10646" y="17398"/>
                    </a:cubicBezTo>
                    <a:cubicBezTo>
                      <a:pt x="10542" y="17400"/>
                      <a:pt x="10483" y="17748"/>
                      <a:pt x="10474" y="18388"/>
                    </a:cubicBezTo>
                    <a:lnTo>
                      <a:pt x="10463" y="18835"/>
                    </a:lnTo>
                    <a:lnTo>
                      <a:pt x="10625" y="18466"/>
                    </a:lnTo>
                    <a:cubicBezTo>
                      <a:pt x="10929" y="17769"/>
                      <a:pt x="11310" y="17599"/>
                      <a:pt x="11593" y="18039"/>
                    </a:cubicBezTo>
                    <a:cubicBezTo>
                      <a:pt x="11821" y="18393"/>
                      <a:pt x="11760" y="18629"/>
                      <a:pt x="11378" y="18777"/>
                    </a:cubicBezTo>
                    <a:cubicBezTo>
                      <a:pt x="10979" y="18931"/>
                      <a:pt x="10504" y="19301"/>
                      <a:pt x="10377" y="19553"/>
                    </a:cubicBezTo>
                    <a:cubicBezTo>
                      <a:pt x="10240" y="19826"/>
                      <a:pt x="10191" y="20465"/>
                      <a:pt x="10280" y="20854"/>
                    </a:cubicBezTo>
                    <a:cubicBezTo>
                      <a:pt x="10334" y="21089"/>
                      <a:pt x="10421" y="21230"/>
                      <a:pt x="10603" y="21340"/>
                    </a:cubicBezTo>
                    <a:cubicBezTo>
                      <a:pt x="10879" y="21506"/>
                      <a:pt x="11188" y="21434"/>
                      <a:pt x="11518" y="21126"/>
                    </a:cubicBezTo>
                    <a:cubicBezTo>
                      <a:pt x="11687" y="20968"/>
                      <a:pt x="11714" y="20972"/>
                      <a:pt x="11776" y="21126"/>
                    </a:cubicBezTo>
                    <a:cubicBezTo>
                      <a:pt x="11848" y="21304"/>
                      <a:pt x="12203" y="21330"/>
                      <a:pt x="13595" y="21301"/>
                    </a:cubicBezTo>
                    <a:cubicBezTo>
                      <a:pt x="14166" y="21289"/>
                      <a:pt x="14197" y="21288"/>
                      <a:pt x="14068" y="21126"/>
                    </a:cubicBezTo>
                    <a:cubicBezTo>
                      <a:pt x="13984" y="21020"/>
                      <a:pt x="13962" y="20771"/>
                      <a:pt x="13950" y="20272"/>
                    </a:cubicBezTo>
                    <a:cubicBezTo>
                      <a:pt x="13941" y="20003"/>
                      <a:pt x="13929" y="19631"/>
                      <a:pt x="13928" y="19126"/>
                    </a:cubicBezTo>
                    <a:cubicBezTo>
                      <a:pt x="13928" y="19084"/>
                      <a:pt x="13928" y="19092"/>
                      <a:pt x="13928" y="19048"/>
                    </a:cubicBezTo>
                    <a:lnTo>
                      <a:pt x="13928" y="18951"/>
                    </a:lnTo>
                    <a:cubicBezTo>
                      <a:pt x="13928" y="17893"/>
                      <a:pt x="13925" y="17397"/>
                      <a:pt x="13896" y="17145"/>
                    </a:cubicBezTo>
                    <a:close/>
                    <a:moveTo>
                      <a:pt x="19589" y="17145"/>
                    </a:moveTo>
                    <a:lnTo>
                      <a:pt x="19148" y="17204"/>
                    </a:lnTo>
                    <a:cubicBezTo>
                      <a:pt x="18908" y="17238"/>
                      <a:pt x="18697" y="17282"/>
                      <a:pt x="18685" y="17301"/>
                    </a:cubicBezTo>
                    <a:cubicBezTo>
                      <a:pt x="18673" y="17319"/>
                      <a:pt x="18722" y="17491"/>
                      <a:pt x="18793" y="17670"/>
                    </a:cubicBezTo>
                    <a:cubicBezTo>
                      <a:pt x="18907" y="17959"/>
                      <a:pt x="18922" y="18142"/>
                      <a:pt x="18922" y="19378"/>
                    </a:cubicBezTo>
                    <a:cubicBezTo>
                      <a:pt x="18922" y="20706"/>
                      <a:pt x="18914" y="20771"/>
                      <a:pt x="18771" y="21029"/>
                    </a:cubicBezTo>
                    <a:lnTo>
                      <a:pt x="18621" y="21301"/>
                    </a:lnTo>
                    <a:lnTo>
                      <a:pt x="19299" y="21301"/>
                    </a:lnTo>
                    <a:lnTo>
                      <a:pt x="19977" y="21301"/>
                    </a:lnTo>
                    <a:lnTo>
                      <a:pt x="19847" y="21048"/>
                    </a:lnTo>
                    <a:cubicBezTo>
                      <a:pt x="19730" y="20824"/>
                      <a:pt x="19718" y="20667"/>
                      <a:pt x="19718" y="19728"/>
                    </a:cubicBezTo>
                    <a:cubicBezTo>
                      <a:pt x="19718" y="18707"/>
                      <a:pt x="19718" y="18655"/>
                      <a:pt x="19890" y="18311"/>
                    </a:cubicBezTo>
                    <a:cubicBezTo>
                      <a:pt x="20039" y="18013"/>
                      <a:pt x="20090" y="17977"/>
                      <a:pt x="20181" y="18078"/>
                    </a:cubicBezTo>
                    <a:cubicBezTo>
                      <a:pt x="20250" y="18153"/>
                      <a:pt x="20273" y="18409"/>
                      <a:pt x="20289" y="18912"/>
                    </a:cubicBezTo>
                    <a:cubicBezTo>
                      <a:pt x="20310" y="19009"/>
                      <a:pt x="20321" y="19184"/>
                      <a:pt x="20321" y="19456"/>
                    </a:cubicBezTo>
                    <a:cubicBezTo>
                      <a:pt x="20321" y="19580"/>
                      <a:pt x="20317" y="19664"/>
                      <a:pt x="20310" y="19747"/>
                    </a:cubicBezTo>
                    <a:cubicBezTo>
                      <a:pt x="20319" y="20658"/>
                      <a:pt x="20304" y="20948"/>
                      <a:pt x="20224" y="21107"/>
                    </a:cubicBezTo>
                    <a:cubicBezTo>
                      <a:pt x="20125" y="21305"/>
                      <a:pt x="20142" y="21301"/>
                      <a:pt x="20784" y="21301"/>
                    </a:cubicBezTo>
                    <a:cubicBezTo>
                      <a:pt x="21400" y="21301"/>
                      <a:pt x="21437" y="21285"/>
                      <a:pt x="21311" y="21126"/>
                    </a:cubicBezTo>
                    <a:cubicBezTo>
                      <a:pt x="21182" y="20963"/>
                      <a:pt x="21171" y="20887"/>
                      <a:pt x="21171" y="19378"/>
                    </a:cubicBezTo>
                    <a:cubicBezTo>
                      <a:pt x="21171" y="17898"/>
                      <a:pt x="21170" y="17784"/>
                      <a:pt x="21042" y="17514"/>
                    </a:cubicBezTo>
                    <a:cubicBezTo>
                      <a:pt x="20825" y="17058"/>
                      <a:pt x="20495" y="17044"/>
                      <a:pt x="20063" y="17456"/>
                    </a:cubicBezTo>
                    <a:lnTo>
                      <a:pt x="19708" y="17786"/>
                    </a:lnTo>
                    <a:lnTo>
                      <a:pt x="19643" y="17456"/>
                    </a:lnTo>
                    <a:lnTo>
                      <a:pt x="19589" y="17145"/>
                    </a:lnTo>
                    <a:close/>
                    <a:moveTo>
                      <a:pt x="4383" y="17165"/>
                    </a:moveTo>
                    <a:cubicBezTo>
                      <a:pt x="4267" y="17176"/>
                      <a:pt x="4143" y="17217"/>
                      <a:pt x="4006" y="17262"/>
                    </a:cubicBezTo>
                    <a:cubicBezTo>
                      <a:pt x="3761" y="17343"/>
                      <a:pt x="3518" y="17397"/>
                      <a:pt x="3468" y="17398"/>
                    </a:cubicBezTo>
                    <a:cubicBezTo>
                      <a:pt x="3364" y="17400"/>
                      <a:pt x="3295" y="17748"/>
                      <a:pt x="3285" y="18388"/>
                    </a:cubicBezTo>
                    <a:lnTo>
                      <a:pt x="3285" y="18835"/>
                    </a:lnTo>
                    <a:lnTo>
                      <a:pt x="3436" y="18466"/>
                    </a:lnTo>
                    <a:cubicBezTo>
                      <a:pt x="3740" y="17769"/>
                      <a:pt x="4132" y="17599"/>
                      <a:pt x="4415" y="18039"/>
                    </a:cubicBezTo>
                    <a:cubicBezTo>
                      <a:pt x="4607" y="18337"/>
                      <a:pt x="4578" y="18532"/>
                      <a:pt x="4340" y="18679"/>
                    </a:cubicBezTo>
                    <a:cubicBezTo>
                      <a:pt x="4307" y="18769"/>
                      <a:pt x="4244" y="18803"/>
                      <a:pt x="4178" y="18777"/>
                    </a:cubicBezTo>
                    <a:cubicBezTo>
                      <a:pt x="4166" y="18780"/>
                      <a:pt x="4167" y="18773"/>
                      <a:pt x="4157" y="18777"/>
                    </a:cubicBezTo>
                    <a:cubicBezTo>
                      <a:pt x="3726" y="18937"/>
                      <a:pt x="3264" y="19357"/>
                      <a:pt x="3134" y="19689"/>
                    </a:cubicBezTo>
                    <a:cubicBezTo>
                      <a:pt x="2940" y="20190"/>
                      <a:pt x="3034" y="21048"/>
                      <a:pt x="3307" y="21262"/>
                    </a:cubicBezTo>
                    <a:cubicBezTo>
                      <a:pt x="3578" y="21475"/>
                      <a:pt x="3940" y="21441"/>
                      <a:pt x="4254" y="21184"/>
                    </a:cubicBezTo>
                    <a:cubicBezTo>
                      <a:pt x="4497" y="20985"/>
                      <a:pt x="4536" y="20974"/>
                      <a:pt x="4598" y="21126"/>
                    </a:cubicBezTo>
                    <a:cubicBezTo>
                      <a:pt x="4650" y="21255"/>
                      <a:pt x="4782" y="21301"/>
                      <a:pt x="5136" y="21301"/>
                    </a:cubicBezTo>
                    <a:lnTo>
                      <a:pt x="5610" y="21301"/>
                    </a:lnTo>
                    <a:lnTo>
                      <a:pt x="5481" y="21010"/>
                    </a:lnTo>
                    <a:cubicBezTo>
                      <a:pt x="5367" y="20750"/>
                      <a:pt x="5351" y="20571"/>
                      <a:pt x="5351" y="19262"/>
                    </a:cubicBezTo>
                    <a:lnTo>
                      <a:pt x="5351" y="17806"/>
                    </a:lnTo>
                    <a:lnTo>
                      <a:pt x="5168" y="17534"/>
                    </a:lnTo>
                    <a:cubicBezTo>
                      <a:pt x="4986" y="17258"/>
                      <a:pt x="4731" y="17131"/>
                      <a:pt x="4383" y="17165"/>
                    </a:cubicBezTo>
                    <a:close/>
                    <a:moveTo>
                      <a:pt x="17415" y="17184"/>
                    </a:moveTo>
                    <a:cubicBezTo>
                      <a:pt x="16880" y="17186"/>
                      <a:pt x="16796" y="17208"/>
                      <a:pt x="16544" y="17476"/>
                    </a:cubicBezTo>
                    <a:cubicBezTo>
                      <a:pt x="15975" y="18076"/>
                      <a:pt x="15867" y="19403"/>
                      <a:pt x="16285" y="20563"/>
                    </a:cubicBezTo>
                    <a:cubicBezTo>
                      <a:pt x="16507" y="21177"/>
                      <a:pt x="16734" y="21350"/>
                      <a:pt x="17437" y="21417"/>
                    </a:cubicBezTo>
                    <a:cubicBezTo>
                      <a:pt x="17891" y="21461"/>
                      <a:pt x="18056" y="21424"/>
                      <a:pt x="18093" y="21320"/>
                    </a:cubicBezTo>
                    <a:cubicBezTo>
                      <a:pt x="18185" y="21062"/>
                      <a:pt x="18366" y="19980"/>
                      <a:pt x="18319" y="19980"/>
                    </a:cubicBezTo>
                    <a:cubicBezTo>
                      <a:pt x="18294" y="19980"/>
                      <a:pt x="18199" y="20132"/>
                      <a:pt x="18104" y="20311"/>
                    </a:cubicBezTo>
                    <a:cubicBezTo>
                      <a:pt x="17854" y="20782"/>
                      <a:pt x="17638" y="20885"/>
                      <a:pt x="17394" y="20660"/>
                    </a:cubicBezTo>
                    <a:cubicBezTo>
                      <a:pt x="17099" y="20388"/>
                      <a:pt x="16963" y="19977"/>
                      <a:pt x="16931" y="19281"/>
                    </a:cubicBezTo>
                    <a:cubicBezTo>
                      <a:pt x="16904" y="18692"/>
                      <a:pt x="16910" y="18660"/>
                      <a:pt x="17146" y="18233"/>
                    </a:cubicBezTo>
                    <a:cubicBezTo>
                      <a:pt x="17498" y="17597"/>
                      <a:pt x="17825" y="17679"/>
                      <a:pt x="18050" y="18466"/>
                    </a:cubicBezTo>
                    <a:cubicBezTo>
                      <a:pt x="18103" y="18649"/>
                      <a:pt x="18161" y="18770"/>
                      <a:pt x="18179" y="18738"/>
                    </a:cubicBezTo>
                    <a:cubicBezTo>
                      <a:pt x="18207" y="18688"/>
                      <a:pt x="18137" y="18015"/>
                      <a:pt x="18039" y="17359"/>
                    </a:cubicBezTo>
                    <a:cubicBezTo>
                      <a:pt x="18020" y="17227"/>
                      <a:pt x="17893" y="17183"/>
                      <a:pt x="17415" y="17184"/>
                    </a:cubicBezTo>
                    <a:close/>
                    <a:moveTo>
                      <a:pt x="1456" y="18175"/>
                    </a:moveTo>
                    <a:lnTo>
                      <a:pt x="1671" y="18175"/>
                    </a:lnTo>
                    <a:lnTo>
                      <a:pt x="1671" y="19107"/>
                    </a:lnTo>
                    <a:cubicBezTo>
                      <a:pt x="1671" y="20023"/>
                      <a:pt x="1670" y="20038"/>
                      <a:pt x="1520" y="20058"/>
                    </a:cubicBezTo>
                    <a:cubicBezTo>
                      <a:pt x="1498" y="20061"/>
                      <a:pt x="1454" y="20049"/>
                      <a:pt x="1423" y="20039"/>
                    </a:cubicBezTo>
                    <a:cubicBezTo>
                      <a:pt x="1425" y="20082"/>
                      <a:pt x="1424" y="20112"/>
                      <a:pt x="1402" y="20136"/>
                    </a:cubicBezTo>
                    <a:cubicBezTo>
                      <a:pt x="1370" y="20171"/>
                      <a:pt x="1325" y="20174"/>
                      <a:pt x="1305" y="20116"/>
                    </a:cubicBezTo>
                    <a:cubicBezTo>
                      <a:pt x="1291" y="20075"/>
                      <a:pt x="1302" y="20019"/>
                      <a:pt x="1316" y="19980"/>
                    </a:cubicBezTo>
                    <a:cubicBezTo>
                      <a:pt x="1265" y="19946"/>
                      <a:pt x="1208" y="19912"/>
                      <a:pt x="1165" y="19864"/>
                    </a:cubicBezTo>
                    <a:cubicBezTo>
                      <a:pt x="1023" y="19703"/>
                      <a:pt x="974" y="19546"/>
                      <a:pt x="1025" y="19476"/>
                    </a:cubicBezTo>
                    <a:cubicBezTo>
                      <a:pt x="1016" y="19466"/>
                      <a:pt x="1010" y="19474"/>
                      <a:pt x="1004" y="19456"/>
                    </a:cubicBezTo>
                    <a:cubicBezTo>
                      <a:pt x="984" y="19399"/>
                      <a:pt x="993" y="19317"/>
                      <a:pt x="1025" y="19281"/>
                    </a:cubicBezTo>
                    <a:cubicBezTo>
                      <a:pt x="1057" y="19246"/>
                      <a:pt x="1102" y="19263"/>
                      <a:pt x="1122" y="19320"/>
                    </a:cubicBezTo>
                    <a:cubicBezTo>
                      <a:pt x="1136" y="19362"/>
                      <a:pt x="1125" y="19398"/>
                      <a:pt x="1111" y="19437"/>
                    </a:cubicBezTo>
                    <a:cubicBezTo>
                      <a:pt x="1119" y="19436"/>
                      <a:pt x="1124" y="19437"/>
                      <a:pt x="1133" y="19437"/>
                    </a:cubicBezTo>
                    <a:cubicBezTo>
                      <a:pt x="1205" y="19437"/>
                      <a:pt x="1224" y="19367"/>
                      <a:pt x="1197" y="19126"/>
                    </a:cubicBezTo>
                    <a:cubicBezTo>
                      <a:pt x="1178" y="18952"/>
                      <a:pt x="1174" y="18761"/>
                      <a:pt x="1197" y="18718"/>
                    </a:cubicBezTo>
                    <a:cubicBezTo>
                      <a:pt x="1221" y="18676"/>
                      <a:pt x="1240" y="18538"/>
                      <a:pt x="1240" y="18408"/>
                    </a:cubicBezTo>
                    <a:cubicBezTo>
                      <a:pt x="1240" y="18210"/>
                      <a:pt x="1278" y="18175"/>
                      <a:pt x="1456" y="18175"/>
                    </a:cubicBezTo>
                    <a:close/>
                    <a:moveTo>
                      <a:pt x="7106" y="18718"/>
                    </a:moveTo>
                    <a:cubicBezTo>
                      <a:pt x="7122" y="18725"/>
                      <a:pt x="7139" y="18748"/>
                      <a:pt x="7149" y="18777"/>
                    </a:cubicBezTo>
                    <a:cubicBezTo>
                      <a:pt x="7154" y="18758"/>
                      <a:pt x="7160" y="18750"/>
                      <a:pt x="7170" y="18738"/>
                    </a:cubicBezTo>
                    <a:cubicBezTo>
                      <a:pt x="7202" y="18702"/>
                      <a:pt x="7247" y="18719"/>
                      <a:pt x="7267" y="18777"/>
                    </a:cubicBezTo>
                    <a:cubicBezTo>
                      <a:pt x="7287" y="18834"/>
                      <a:pt x="7277" y="18896"/>
                      <a:pt x="7245" y="18932"/>
                    </a:cubicBezTo>
                    <a:cubicBezTo>
                      <a:pt x="7237" y="18941"/>
                      <a:pt x="7222" y="18949"/>
                      <a:pt x="7213" y="18951"/>
                    </a:cubicBezTo>
                    <a:cubicBezTo>
                      <a:pt x="7405" y="18967"/>
                      <a:pt x="7482" y="19156"/>
                      <a:pt x="7482" y="19650"/>
                    </a:cubicBezTo>
                    <a:cubicBezTo>
                      <a:pt x="7482" y="20246"/>
                      <a:pt x="7435" y="20382"/>
                      <a:pt x="7310" y="20194"/>
                    </a:cubicBezTo>
                    <a:cubicBezTo>
                      <a:pt x="7245" y="20097"/>
                      <a:pt x="7199" y="20081"/>
                      <a:pt x="7116" y="20175"/>
                    </a:cubicBezTo>
                    <a:cubicBezTo>
                      <a:pt x="6961" y="20350"/>
                      <a:pt x="6815" y="20027"/>
                      <a:pt x="6815" y="19514"/>
                    </a:cubicBezTo>
                    <a:cubicBezTo>
                      <a:pt x="6815" y="19105"/>
                      <a:pt x="6862" y="19003"/>
                      <a:pt x="7073" y="18951"/>
                    </a:cubicBezTo>
                    <a:cubicBezTo>
                      <a:pt x="7056" y="18944"/>
                      <a:pt x="7040" y="18922"/>
                      <a:pt x="7030" y="18893"/>
                    </a:cubicBezTo>
                    <a:cubicBezTo>
                      <a:pt x="7011" y="18836"/>
                      <a:pt x="7020" y="18773"/>
                      <a:pt x="7052" y="18738"/>
                    </a:cubicBezTo>
                    <a:cubicBezTo>
                      <a:pt x="7068" y="18720"/>
                      <a:pt x="7089" y="18711"/>
                      <a:pt x="7106" y="18718"/>
                    </a:cubicBezTo>
                    <a:close/>
                    <a:moveTo>
                      <a:pt x="7149" y="18893"/>
                    </a:moveTo>
                    <a:cubicBezTo>
                      <a:pt x="7144" y="18912"/>
                      <a:pt x="7138" y="18920"/>
                      <a:pt x="7127" y="18932"/>
                    </a:cubicBezTo>
                    <a:cubicBezTo>
                      <a:pt x="7122" y="18938"/>
                      <a:pt x="7111" y="18948"/>
                      <a:pt x="7106" y="18951"/>
                    </a:cubicBezTo>
                    <a:cubicBezTo>
                      <a:pt x="7137" y="18945"/>
                      <a:pt x="7154" y="18952"/>
                      <a:pt x="7181" y="18951"/>
                    </a:cubicBezTo>
                    <a:cubicBezTo>
                      <a:pt x="7168" y="18942"/>
                      <a:pt x="7157" y="18916"/>
                      <a:pt x="7149" y="18893"/>
                    </a:cubicBezTo>
                    <a:close/>
                    <a:moveTo>
                      <a:pt x="15166" y="19786"/>
                    </a:moveTo>
                    <a:cubicBezTo>
                      <a:pt x="15071" y="19770"/>
                      <a:pt x="14975" y="19797"/>
                      <a:pt x="14876" y="19883"/>
                    </a:cubicBezTo>
                    <a:cubicBezTo>
                      <a:pt x="14722" y="20015"/>
                      <a:pt x="14687" y="20102"/>
                      <a:pt x="14671" y="20544"/>
                    </a:cubicBezTo>
                    <a:cubicBezTo>
                      <a:pt x="14656" y="20971"/>
                      <a:pt x="14674" y="21096"/>
                      <a:pt x="14789" y="21243"/>
                    </a:cubicBezTo>
                    <a:cubicBezTo>
                      <a:pt x="15072" y="21600"/>
                      <a:pt x="15544" y="21376"/>
                      <a:pt x="15607" y="20854"/>
                    </a:cubicBezTo>
                    <a:cubicBezTo>
                      <a:pt x="15675" y="20294"/>
                      <a:pt x="15451" y="19834"/>
                      <a:pt x="15166" y="19786"/>
                    </a:cubicBezTo>
                    <a:close/>
                    <a:moveTo>
                      <a:pt x="6933" y="20446"/>
                    </a:moveTo>
                    <a:cubicBezTo>
                      <a:pt x="6959" y="20454"/>
                      <a:pt x="6988" y="20477"/>
                      <a:pt x="7019" y="20524"/>
                    </a:cubicBezTo>
                    <a:cubicBezTo>
                      <a:pt x="7065" y="20592"/>
                      <a:pt x="7146" y="20638"/>
                      <a:pt x="7192" y="20621"/>
                    </a:cubicBezTo>
                    <a:cubicBezTo>
                      <a:pt x="7237" y="20604"/>
                      <a:pt x="7267" y="20666"/>
                      <a:pt x="7267" y="20757"/>
                    </a:cubicBezTo>
                    <a:cubicBezTo>
                      <a:pt x="7267" y="20829"/>
                      <a:pt x="7248" y="20878"/>
                      <a:pt x="7213" y="20912"/>
                    </a:cubicBezTo>
                    <a:cubicBezTo>
                      <a:pt x="7215" y="20957"/>
                      <a:pt x="7203" y="21004"/>
                      <a:pt x="7181" y="21029"/>
                    </a:cubicBezTo>
                    <a:cubicBezTo>
                      <a:pt x="7149" y="21064"/>
                      <a:pt x="7114" y="21047"/>
                      <a:pt x="7095" y="20990"/>
                    </a:cubicBezTo>
                    <a:cubicBezTo>
                      <a:pt x="7092" y="20981"/>
                      <a:pt x="7086" y="20962"/>
                      <a:pt x="7084" y="20951"/>
                    </a:cubicBezTo>
                    <a:cubicBezTo>
                      <a:pt x="7000" y="20947"/>
                      <a:pt x="6916" y="20900"/>
                      <a:pt x="6880" y="20777"/>
                    </a:cubicBezTo>
                    <a:cubicBezTo>
                      <a:pt x="6821" y="20578"/>
                      <a:pt x="6857" y="20425"/>
                      <a:pt x="6933" y="20446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83" name="t01c2fc074c701569cd.jpg" descr="t01c2fc074c701569cd.jpg"/>
              <p:cNvPicPr>
                <a:picLocks noChangeAspect="1"/>
              </p:cNvPicPr>
              <p:nvPr/>
            </p:nvPicPr>
            <p:blipFill>
              <a:blip r:embed="rId13" cstate="print"/>
              <a:srcRect l="10" t="3488" r="61748" b="3560"/>
              <a:stretch>
                <a:fillRect/>
              </a:stretch>
            </p:blipFill>
            <p:spPr>
              <a:xfrm>
                <a:off x="40576" y="24993"/>
                <a:ext cx="722541" cy="665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5" h="21588" extrusionOk="0">
                    <a:moveTo>
                      <a:pt x="10400" y="0"/>
                    </a:moveTo>
                    <a:cubicBezTo>
                      <a:pt x="9785" y="9"/>
                      <a:pt x="9253" y="264"/>
                      <a:pt x="9079" y="631"/>
                    </a:cubicBezTo>
                    <a:cubicBezTo>
                      <a:pt x="8960" y="882"/>
                      <a:pt x="8965" y="2154"/>
                      <a:pt x="9090" y="2638"/>
                    </a:cubicBezTo>
                    <a:cubicBezTo>
                      <a:pt x="9120" y="2751"/>
                      <a:pt x="9485" y="4406"/>
                      <a:pt x="9909" y="6317"/>
                    </a:cubicBezTo>
                    <a:cubicBezTo>
                      <a:pt x="10332" y="8228"/>
                      <a:pt x="10692" y="9746"/>
                      <a:pt x="10704" y="9701"/>
                    </a:cubicBezTo>
                    <a:cubicBezTo>
                      <a:pt x="10826" y="9230"/>
                      <a:pt x="11600" y="2320"/>
                      <a:pt x="11604" y="1660"/>
                    </a:cubicBezTo>
                    <a:cubicBezTo>
                      <a:pt x="11613" y="358"/>
                      <a:pt x="11346" y="-12"/>
                      <a:pt x="10400" y="0"/>
                    </a:cubicBezTo>
                    <a:close/>
                    <a:moveTo>
                      <a:pt x="13521" y="592"/>
                    </a:moveTo>
                    <a:cubicBezTo>
                      <a:pt x="12924" y="582"/>
                      <a:pt x="12599" y="844"/>
                      <a:pt x="12399" y="1506"/>
                    </a:cubicBezTo>
                    <a:cubicBezTo>
                      <a:pt x="12276" y="1913"/>
                      <a:pt x="11731" y="6243"/>
                      <a:pt x="11417" y="9302"/>
                    </a:cubicBezTo>
                    <a:cubicBezTo>
                      <a:pt x="11371" y="9749"/>
                      <a:pt x="11384" y="9883"/>
                      <a:pt x="11464" y="9829"/>
                    </a:cubicBezTo>
                    <a:cubicBezTo>
                      <a:pt x="11523" y="9789"/>
                      <a:pt x="11581" y="9723"/>
                      <a:pt x="11581" y="9675"/>
                    </a:cubicBezTo>
                    <a:cubicBezTo>
                      <a:pt x="11581" y="9627"/>
                      <a:pt x="12257" y="8210"/>
                      <a:pt x="13089" y="6523"/>
                    </a:cubicBezTo>
                    <a:cubicBezTo>
                      <a:pt x="13921" y="4836"/>
                      <a:pt x="14690" y="3206"/>
                      <a:pt x="14807" y="2895"/>
                    </a:cubicBezTo>
                    <a:cubicBezTo>
                      <a:pt x="15037" y="2287"/>
                      <a:pt x="15088" y="1571"/>
                      <a:pt x="14924" y="1235"/>
                    </a:cubicBezTo>
                    <a:cubicBezTo>
                      <a:pt x="14781" y="941"/>
                      <a:pt x="14055" y="601"/>
                      <a:pt x="13521" y="592"/>
                    </a:cubicBezTo>
                    <a:close/>
                    <a:moveTo>
                      <a:pt x="7220" y="785"/>
                    </a:moveTo>
                    <a:cubicBezTo>
                      <a:pt x="6644" y="786"/>
                      <a:pt x="5922" y="1159"/>
                      <a:pt x="5735" y="1557"/>
                    </a:cubicBezTo>
                    <a:cubicBezTo>
                      <a:pt x="5558" y="1934"/>
                      <a:pt x="5566" y="2490"/>
                      <a:pt x="5747" y="2972"/>
                    </a:cubicBezTo>
                    <a:cubicBezTo>
                      <a:pt x="5826" y="3182"/>
                      <a:pt x="6766" y="4818"/>
                      <a:pt x="7851" y="6613"/>
                    </a:cubicBezTo>
                    <a:cubicBezTo>
                      <a:pt x="8936" y="8408"/>
                      <a:pt x="9842" y="9864"/>
                      <a:pt x="9862" y="9842"/>
                    </a:cubicBezTo>
                    <a:cubicBezTo>
                      <a:pt x="9882" y="9820"/>
                      <a:pt x="9668" y="8629"/>
                      <a:pt x="9383" y="7205"/>
                    </a:cubicBezTo>
                    <a:cubicBezTo>
                      <a:pt x="9097" y="5781"/>
                      <a:pt x="8888" y="4577"/>
                      <a:pt x="8915" y="4529"/>
                    </a:cubicBezTo>
                    <a:cubicBezTo>
                      <a:pt x="8942" y="4481"/>
                      <a:pt x="8921" y="4411"/>
                      <a:pt x="8868" y="4375"/>
                    </a:cubicBezTo>
                    <a:cubicBezTo>
                      <a:pt x="8815" y="4338"/>
                      <a:pt x="8791" y="4262"/>
                      <a:pt x="8822" y="4207"/>
                    </a:cubicBezTo>
                    <a:cubicBezTo>
                      <a:pt x="8852" y="4152"/>
                      <a:pt x="8845" y="4057"/>
                      <a:pt x="8798" y="3989"/>
                    </a:cubicBezTo>
                    <a:cubicBezTo>
                      <a:pt x="8751" y="3920"/>
                      <a:pt x="8663" y="3594"/>
                      <a:pt x="8599" y="3255"/>
                    </a:cubicBezTo>
                    <a:cubicBezTo>
                      <a:pt x="8418" y="2282"/>
                      <a:pt x="8141" y="1429"/>
                      <a:pt x="7898" y="1094"/>
                    </a:cubicBezTo>
                    <a:cubicBezTo>
                      <a:pt x="7704" y="828"/>
                      <a:pt x="7611" y="785"/>
                      <a:pt x="7220" y="785"/>
                    </a:cubicBezTo>
                    <a:close/>
                    <a:moveTo>
                      <a:pt x="16491" y="2239"/>
                    </a:moveTo>
                    <a:cubicBezTo>
                      <a:pt x="16369" y="2234"/>
                      <a:pt x="16248" y="2251"/>
                      <a:pt x="16140" y="2290"/>
                    </a:cubicBezTo>
                    <a:cubicBezTo>
                      <a:pt x="15626" y="2479"/>
                      <a:pt x="15373" y="2917"/>
                      <a:pt x="13556" y="6793"/>
                    </a:cubicBezTo>
                    <a:cubicBezTo>
                      <a:pt x="13119" y="7726"/>
                      <a:pt x="12551" y="8928"/>
                      <a:pt x="12294" y="9456"/>
                    </a:cubicBezTo>
                    <a:cubicBezTo>
                      <a:pt x="11966" y="10131"/>
                      <a:pt x="11879" y="10372"/>
                      <a:pt x="12002" y="10292"/>
                    </a:cubicBezTo>
                    <a:cubicBezTo>
                      <a:pt x="12487" y="9979"/>
                      <a:pt x="17450" y="5033"/>
                      <a:pt x="17719" y="4593"/>
                    </a:cubicBezTo>
                    <a:cubicBezTo>
                      <a:pt x="18174" y="3846"/>
                      <a:pt x="18140" y="3399"/>
                      <a:pt x="17602" y="2831"/>
                    </a:cubicBezTo>
                    <a:cubicBezTo>
                      <a:pt x="17260" y="2471"/>
                      <a:pt x="16856" y="2254"/>
                      <a:pt x="16491" y="2239"/>
                    </a:cubicBezTo>
                    <a:close/>
                    <a:moveTo>
                      <a:pt x="4426" y="2895"/>
                    </a:moveTo>
                    <a:cubicBezTo>
                      <a:pt x="4001" y="2895"/>
                      <a:pt x="3643" y="3096"/>
                      <a:pt x="3280" y="3551"/>
                    </a:cubicBezTo>
                    <a:cubicBezTo>
                      <a:pt x="2869" y="4066"/>
                      <a:pt x="2819" y="4518"/>
                      <a:pt x="3093" y="5121"/>
                    </a:cubicBezTo>
                    <a:cubicBezTo>
                      <a:pt x="3288" y="5549"/>
                      <a:pt x="3662" y="5895"/>
                      <a:pt x="6343" y="8131"/>
                    </a:cubicBezTo>
                    <a:cubicBezTo>
                      <a:pt x="8012" y="9524"/>
                      <a:pt x="9400" y="10656"/>
                      <a:pt x="9418" y="10640"/>
                    </a:cubicBezTo>
                    <a:cubicBezTo>
                      <a:pt x="9451" y="10611"/>
                      <a:pt x="7487" y="7073"/>
                      <a:pt x="6191" y="4825"/>
                    </a:cubicBezTo>
                    <a:cubicBezTo>
                      <a:pt x="5365" y="3393"/>
                      <a:pt x="4904" y="2895"/>
                      <a:pt x="4426" y="2895"/>
                    </a:cubicBezTo>
                    <a:close/>
                    <a:moveTo>
                      <a:pt x="18607" y="4979"/>
                    </a:moveTo>
                    <a:cubicBezTo>
                      <a:pt x="18350" y="5012"/>
                      <a:pt x="18085" y="5103"/>
                      <a:pt x="17882" y="5262"/>
                    </a:cubicBezTo>
                    <a:cubicBezTo>
                      <a:pt x="17711" y="5396"/>
                      <a:pt x="16471" y="6643"/>
                      <a:pt x="15123" y="8028"/>
                    </a:cubicBezTo>
                    <a:cubicBezTo>
                      <a:pt x="13775" y="9413"/>
                      <a:pt x="12557" y="10650"/>
                      <a:pt x="12422" y="10781"/>
                    </a:cubicBezTo>
                    <a:cubicBezTo>
                      <a:pt x="12112" y="11085"/>
                      <a:pt x="11962" y="11150"/>
                      <a:pt x="15310" y="9675"/>
                    </a:cubicBezTo>
                    <a:cubicBezTo>
                      <a:pt x="16877" y="8985"/>
                      <a:pt x="18205" y="8413"/>
                      <a:pt x="18256" y="8401"/>
                    </a:cubicBezTo>
                    <a:cubicBezTo>
                      <a:pt x="18597" y="8321"/>
                      <a:pt x="19660" y="7625"/>
                      <a:pt x="19893" y="7334"/>
                    </a:cubicBezTo>
                    <a:cubicBezTo>
                      <a:pt x="20122" y="7046"/>
                      <a:pt x="20170" y="6896"/>
                      <a:pt x="20150" y="6549"/>
                    </a:cubicBezTo>
                    <a:cubicBezTo>
                      <a:pt x="20121" y="6033"/>
                      <a:pt x="19724" y="5334"/>
                      <a:pt x="19320" y="5095"/>
                    </a:cubicBezTo>
                    <a:lnTo>
                      <a:pt x="19285" y="5095"/>
                    </a:lnTo>
                    <a:lnTo>
                      <a:pt x="19285" y="5082"/>
                    </a:lnTo>
                    <a:cubicBezTo>
                      <a:pt x="19096" y="4983"/>
                      <a:pt x="18854" y="4948"/>
                      <a:pt x="18607" y="4979"/>
                    </a:cubicBezTo>
                    <a:close/>
                    <a:moveTo>
                      <a:pt x="2204" y="5815"/>
                    </a:moveTo>
                    <a:cubicBezTo>
                      <a:pt x="1949" y="5804"/>
                      <a:pt x="1735" y="5874"/>
                      <a:pt x="1585" y="6021"/>
                    </a:cubicBezTo>
                    <a:cubicBezTo>
                      <a:pt x="1252" y="6347"/>
                      <a:pt x="940" y="7173"/>
                      <a:pt x="988" y="7604"/>
                    </a:cubicBezTo>
                    <a:cubicBezTo>
                      <a:pt x="1077" y="8389"/>
                      <a:pt x="1434" y="8690"/>
                      <a:pt x="2777" y="9109"/>
                    </a:cubicBezTo>
                    <a:cubicBezTo>
                      <a:pt x="3274" y="9264"/>
                      <a:pt x="3783" y="9436"/>
                      <a:pt x="3911" y="9495"/>
                    </a:cubicBezTo>
                    <a:cubicBezTo>
                      <a:pt x="4040" y="9553"/>
                      <a:pt x="4174" y="9603"/>
                      <a:pt x="4204" y="9598"/>
                    </a:cubicBezTo>
                    <a:cubicBezTo>
                      <a:pt x="4233" y="9592"/>
                      <a:pt x="5308" y="9928"/>
                      <a:pt x="6589" y="10344"/>
                    </a:cubicBezTo>
                    <a:cubicBezTo>
                      <a:pt x="7869" y="10760"/>
                      <a:pt x="8944" y="11099"/>
                      <a:pt x="8985" y="11103"/>
                    </a:cubicBezTo>
                    <a:cubicBezTo>
                      <a:pt x="9135" y="11118"/>
                      <a:pt x="8953" y="10930"/>
                      <a:pt x="8237" y="10331"/>
                    </a:cubicBezTo>
                    <a:cubicBezTo>
                      <a:pt x="7837" y="9996"/>
                      <a:pt x="6612" y="8967"/>
                      <a:pt x="5513" y="8041"/>
                    </a:cubicBezTo>
                    <a:cubicBezTo>
                      <a:pt x="4413" y="7116"/>
                      <a:pt x="3306" y="6234"/>
                      <a:pt x="3046" y="6086"/>
                    </a:cubicBezTo>
                    <a:cubicBezTo>
                      <a:pt x="2755" y="5919"/>
                      <a:pt x="2460" y="5827"/>
                      <a:pt x="2204" y="5815"/>
                    </a:cubicBezTo>
                    <a:close/>
                    <a:moveTo>
                      <a:pt x="19881" y="8594"/>
                    </a:moveTo>
                    <a:cubicBezTo>
                      <a:pt x="19480" y="8597"/>
                      <a:pt x="19097" y="8650"/>
                      <a:pt x="19028" y="8710"/>
                    </a:cubicBezTo>
                    <a:cubicBezTo>
                      <a:pt x="18932" y="8794"/>
                      <a:pt x="17898" y="9219"/>
                      <a:pt x="17555" y="9315"/>
                    </a:cubicBezTo>
                    <a:cubicBezTo>
                      <a:pt x="17529" y="9322"/>
                      <a:pt x="17424" y="9361"/>
                      <a:pt x="17321" y="9405"/>
                    </a:cubicBezTo>
                    <a:cubicBezTo>
                      <a:pt x="16766" y="9640"/>
                      <a:pt x="15735" y="10054"/>
                      <a:pt x="14235" y="10640"/>
                    </a:cubicBezTo>
                    <a:cubicBezTo>
                      <a:pt x="12573" y="11288"/>
                      <a:pt x="12557" y="11299"/>
                      <a:pt x="12972" y="11360"/>
                    </a:cubicBezTo>
                    <a:cubicBezTo>
                      <a:pt x="13203" y="11394"/>
                      <a:pt x="13604" y="11436"/>
                      <a:pt x="13860" y="11450"/>
                    </a:cubicBezTo>
                    <a:cubicBezTo>
                      <a:pt x="14117" y="11464"/>
                      <a:pt x="15625" y="11493"/>
                      <a:pt x="17204" y="11515"/>
                    </a:cubicBezTo>
                    <a:cubicBezTo>
                      <a:pt x="20331" y="11557"/>
                      <a:pt x="20775" y="11493"/>
                      <a:pt x="21109" y="11026"/>
                    </a:cubicBezTo>
                    <a:cubicBezTo>
                      <a:pt x="21436" y="10568"/>
                      <a:pt x="21283" y="9284"/>
                      <a:pt x="20852" y="8839"/>
                    </a:cubicBezTo>
                    <a:cubicBezTo>
                      <a:pt x="20648" y="8629"/>
                      <a:pt x="20521" y="8590"/>
                      <a:pt x="19881" y="8594"/>
                    </a:cubicBezTo>
                    <a:close/>
                    <a:moveTo>
                      <a:pt x="918" y="9276"/>
                    </a:moveTo>
                    <a:cubicBezTo>
                      <a:pt x="441" y="9318"/>
                      <a:pt x="285" y="9517"/>
                      <a:pt x="217" y="9984"/>
                    </a:cubicBezTo>
                    <a:cubicBezTo>
                      <a:pt x="184" y="10210"/>
                      <a:pt x="121" y="10417"/>
                      <a:pt x="77" y="10447"/>
                    </a:cubicBezTo>
                    <a:cubicBezTo>
                      <a:pt x="-164" y="10610"/>
                      <a:pt x="210" y="11734"/>
                      <a:pt x="579" y="11952"/>
                    </a:cubicBezTo>
                    <a:cubicBezTo>
                      <a:pt x="694" y="12020"/>
                      <a:pt x="916" y="12102"/>
                      <a:pt x="1070" y="12145"/>
                    </a:cubicBezTo>
                    <a:cubicBezTo>
                      <a:pt x="1224" y="12188"/>
                      <a:pt x="1625" y="12208"/>
                      <a:pt x="1959" y="12184"/>
                    </a:cubicBezTo>
                    <a:cubicBezTo>
                      <a:pt x="3038" y="12105"/>
                      <a:pt x="3853" y="12032"/>
                      <a:pt x="4426" y="11978"/>
                    </a:cubicBezTo>
                    <a:cubicBezTo>
                      <a:pt x="4734" y="11949"/>
                      <a:pt x="5282" y="11914"/>
                      <a:pt x="5642" y="11888"/>
                    </a:cubicBezTo>
                    <a:cubicBezTo>
                      <a:pt x="6001" y="11861"/>
                      <a:pt x="6802" y="11791"/>
                      <a:pt x="7419" y="11733"/>
                    </a:cubicBezTo>
                    <a:cubicBezTo>
                      <a:pt x="8035" y="11676"/>
                      <a:pt x="8646" y="11622"/>
                      <a:pt x="8775" y="11618"/>
                    </a:cubicBezTo>
                    <a:cubicBezTo>
                      <a:pt x="8979" y="11611"/>
                      <a:pt x="8264" y="11303"/>
                      <a:pt x="7734" y="11167"/>
                    </a:cubicBezTo>
                    <a:cubicBezTo>
                      <a:pt x="7525" y="11114"/>
                      <a:pt x="6049" y="10602"/>
                      <a:pt x="5875" y="10524"/>
                    </a:cubicBezTo>
                    <a:cubicBezTo>
                      <a:pt x="5798" y="10489"/>
                      <a:pt x="5672" y="10458"/>
                      <a:pt x="5595" y="10447"/>
                    </a:cubicBezTo>
                    <a:cubicBezTo>
                      <a:pt x="5457" y="10427"/>
                      <a:pt x="4491" y="10104"/>
                      <a:pt x="3034" y="9598"/>
                    </a:cubicBezTo>
                    <a:cubicBezTo>
                      <a:pt x="2607" y="9449"/>
                      <a:pt x="1955" y="9318"/>
                      <a:pt x="1515" y="9289"/>
                    </a:cubicBezTo>
                    <a:cubicBezTo>
                      <a:pt x="1277" y="9273"/>
                      <a:pt x="1077" y="9262"/>
                      <a:pt x="918" y="9276"/>
                    </a:cubicBezTo>
                    <a:close/>
                    <a:moveTo>
                      <a:pt x="11078" y="11116"/>
                    </a:moveTo>
                    <a:cubicBezTo>
                      <a:pt x="10674" y="11116"/>
                      <a:pt x="10157" y="11727"/>
                      <a:pt x="8938" y="13702"/>
                    </a:cubicBezTo>
                    <a:cubicBezTo>
                      <a:pt x="8686" y="14111"/>
                      <a:pt x="8476" y="14428"/>
                      <a:pt x="8260" y="14757"/>
                    </a:cubicBezTo>
                    <a:cubicBezTo>
                      <a:pt x="8259" y="14759"/>
                      <a:pt x="8261" y="14768"/>
                      <a:pt x="8260" y="14770"/>
                    </a:cubicBezTo>
                    <a:cubicBezTo>
                      <a:pt x="8258" y="14774"/>
                      <a:pt x="8252" y="14778"/>
                      <a:pt x="8249" y="14782"/>
                    </a:cubicBezTo>
                    <a:cubicBezTo>
                      <a:pt x="7746" y="15545"/>
                      <a:pt x="7307" y="16119"/>
                      <a:pt x="6916" y="16545"/>
                    </a:cubicBezTo>
                    <a:cubicBezTo>
                      <a:pt x="6901" y="16580"/>
                      <a:pt x="6892" y="16619"/>
                      <a:pt x="6857" y="16661"/>
                    </a:cubicBezTo>
                    <a:cubicBezTo>
                      <a:pt x="6784" y="16750"/>
                      <a:pt x="6740" y="16789"/>
                      <a:pt x="6682" y="16789"/>
                    </a:cubicBezTo>
                    <a:cubicBezTo>
                      <a:pt x="6345" y="17120"/>
                      <a:pt x="6021" y="17394"/>
                      <a:pt x="5665" y="17587"/>
                    </a:cubicBezTo>
                    <a:cubicBezTo>
                      <a:pt x="4663" y="18129"/>
                      <a:pt x="3289" y="18476"/>
                      <a:pt x="2099" y="18500"/>
                    </a:cubicBezTo>
                    <a:cubicBezTo>
                      <a:pt x="1936" y="18504"/>
                      <a:pt x="1940" y="18528"/>
                      <a:pt x="2076" y="18693"/>
                    </a:cubicBezTo>
                    <a:cubicBezTo>
                      <a:pt x="2277" y="18939"/>
                      <a:pt x="2614" y="19811"/>
                      <a:pt x="2614" y="20096"/>
                    </a:cubicBezTo>
                    <a:cubicBezTo>
                      <a:pt x="2614" y="20224"/>
                      <a:pt x="2529" y="20405"/>
                      <a:pt x="2426" y="20507"/>
                    </a:cubicBezTo>
                    <a:cubicBezTo>
                      <a:pt x="2324" y="20610"/>
                      <a:pt x="2239" y="20735"/>
                      <a:pt x="2239" y="20778"/>
                    </a:cubicBezTo>
                    <a:cubicBezTo>
                      <a:pt x="2239" y="20820"/>
                      <a:pt x="2355" y="20813"/>
                      <a:pt x="2497" y="20765"/>
                    </a:cubicBezTo>
                    <a:cubicBezTo>
                      <a:pt x="2638" y="20717"/>
                      <a:pt x="3197" y="20560"/>
                      <a:pt x="3736" y="20404"/>
                    </a:cubicBezTo>
                    <a:cubicBezTo>
                      <a:pt x="5362" y="19937"/>
                      <a:pt x="7287" y="18719"/>
                      <a:pt x="7956" y="17754"/>
                    </a:cubicBezTo>
                    <a:cubicBezTo>
                      <a:pt x="8236" y="17351"/>
                      <a:pt x="8942" y="15808"/>
                      <a:pt x="9944" y="13419"/>
                    </a:cubicBezTo>
                    <a:cubicBezTo>
                      <a:pt x="10408" y="12312"/>
                      <a:pt x="10701" y="11779"/>
                      <a:pt x="10961" y="11502"/>
                    </a:cubicBezTo>
                    <a:cubicBezTo>
                      <a:pt x="11320" y="11118"/>
                      <a:pt x="11321" y="11116"/>
                      <a:pt x="11078" y="11116"/>
                    </a:cubicBezTo>
                    <a:close/>
                    <a:moveTo>
                      <a:pt x="19461" y="11926"/>
                    </a:moveTo>
                    <a:cubicBezTo>
                      <a:pt x="19409" y="11932"/>
                      <a:pt x="17779" y="11961"/>
                      <a:pt x="15836" y="12004"/>
                    </a:cubicBezTo>
                    <a:lnTo>
                      <a:pt x="12306" y="12081"/>
                    </a:lnTo>
                    <a:lnTo>
                      <a:pt x="15649" y="13457"/>
                    </a:lnTo>
                    <a:cubicBezTo>
                      <a:pt x="17487" y="14211"/>
                      <a:pt x="19158" y="14865"/>
                      <a:pt x="19367" y="14911"/>
                    </a:cubicBezTo>
                    <a:cubicBezTo>
                      <a:pt x="20566" y="15173"/>
                      <a:pt x="21075" y="14734"/>
                      <a:pt x="21097" y="13406"/>
                    </a:cubicBezTo>
                    <a:cubicBezTo>
                      <a:pt x="21111" y="12562"/>
                      <a:pt x="20819" y="12200"/>
                      <a:pt x="19998" y="12016"/>
                    </a:cubicBezTo>
                    <a:cubicBezTo>
                      <a:pt x="19756" y="11962"/>
                      <a:pt x="19512" y="11921"/>
                      <a:pt x="19461" y="11926"/>
                    </a:cubicBezTo>
                    <a:close/>
                    <a:moveTo>
                      <a:pt x="9219" y="11978"/>
                    </a:moveTo>
                    <a:cubicBezTo>
                      <a:pt x="9152" y="12003"/>
                      <a:pt x="7542" y="12257"/>
                      <a:pt x="5642" y="12544"/>
                    </a:cubicBezTo>
                    <a:cubicBezTo>
                      <a:pt x="1929" y="13104"/>
                      <a:pt x="1247" y="13266"/>
                      <a:pt x="883" y="13637"/>
                    </a:cubicBezTo>
                    <a:cubicBezTo>
                      <a:pt x="690" y="13835"/>
                      <a:pt x="648" y="13971"/>
                      <a:pt x="649" y="14422"/>
                    </a:cubicBezTo>
                    <a:cubicBezTo>
                      <a:pt x="652" y="15052"/>
                      <a:pt x="906" y="15735"/>
                      <a:pt x="1222" y="15979"/>
                    </a:cubicBezTo>
                    <a:cubicBezTo>
                      <a:pt x="1357" y="16082"/>
                      <a:pt x="1621" y="16146"/>
                      <a:pt x="1924" y="16146"/>
                    </a:cubicBezTo>
                    <a:cubicBezTo>
                      <a:pt x="2514" y="16146"/>
                      <a:pt x="2472" y="16170"/>
                      <a:pt x="7021" y="13380"/>
                    </a:cubicBezTo>
                    <a:cubicBezTo>
                      <a:pt x="7253" y="13238"/>
                      <a:pt x="7254" y="13251"/>
                      <a:pt x="7465" y="13123"/>
                    </a:cubicBezTo>
                    <a:cubicBezTo>
                      <a:pt x="7471" y="13118"/>
                      <a:pt x="7474" y="13112"/>
                      <a:pt x="7477" y="13110"/>
                    </a:cubicBezTo>
                    <a:cubicBezTo>
                      <a:pt x="8272" y="12630"/>
                      <a:pt x="9098" y="12132"/>
                      <a:pt x="9137" y="12132"/>
                    </a:cubicBezTo>
                    <a:cubicBezTo>
                      <a:pt x="9187" y="12132"/>
                      <a:pt x="9258" y="12085"/>
                      <a:pt x="9289" y="12029"/>
                    </a:cubicBezTo>
                    <a:cubicBezTo>
                      <a:pt x="9305" y="12001"/>
                      <a:pt x="9301" y="11988"/>
                      <a:pt x="9289" y="11978"/>
                    </a:cubicBezTo>
                    <a:cubicBezTo>
                      <a:pt x="9277" y="11968"/>
                      <a:pt x="9252" y="11965"/>
                      <a:pt x="9219" y="11978"/>
                    </a:cubicBezTo>
                    <a:close/>
                    <a:moveTo>
                      <a:pt x="12060" y="12518"/>
                    </a:moveTo>
                    <a:cubicBezTo>
                      <a:pt x="11935" y="12555"/>
                      <a:pt x="11797" y="12671"/>
                      <a:pt x="11592" y="12891"/>
                    </a:cubicBezTo>
                    <a:cubicBezTo>
                      <a:pt x="10820" y="13722"/>
                      <a:pt x="10389" y="14833"/>
                      <a:pt x="9348" y="18642"/>
                    </a:cubicBezTo>
                    <a:cubicBezTo>
                      <a:pt x="8933" y="20159"/>
                      <a:pt x="8588" y="21425"/>
                      <a:pt x="8588" y="21446"/>
                    </a:cubicBezTo>
                    <a:cubicBezTo>
                      <a:pt x="8588" y="21468"/>
                      <a:pt x="9716" y="21495"/>
                      <a:pt x="11090" y="21511"/>
                    </a:cubicBezTo>
                    <a:cubicBezTo>
                      <a:pt x="12464" y="21527"/>
                      <a:pt x="13951" y="21562"/>
                      <a:pt x="14398" y="21575"/>
                    </a:cubicBezTo>
                    <a:lnTo>
                      <a:pt x="15205" y="21588"/>
                    </a:lnTo>
                    <a:lnTo>
                      <a:pt x="14714" y="20790"/>
                    </a:lnTo>
                    <a:cubicBezTo>
                      <a:pt x="14144" y="19853"/>
                      <a:pt x="13720" y="18950"/>
                      <a:pt x="13428" y="18127"/>
                    </a:cubicBezTo>
                    <a:cubicBezTo>
                      <a:pt x="13423" y="18121"/>
                      <a:pt x="13421" y="18108"/>
                      <a:pt x="13416" y="18102"/>
                    </a:cubicBezTo>
                    <a:cubicBezTo>
                      <a:pt x="13158" y="17366"/>
                      <a:pt x="13015" y="16692"/>
                      <a:pt x="12995" y="16120"/>
                    </a:cubicBezTo>
                    <a:cubicBezTo>
                      <a:pt x="12991" y="16062"/>
                      <a:pt x="13003" y="16024"/>
                      <a:pt x="13007" y="15966"/>
                    </a:cubicBezTo>
                    <a:cubicBezTo>
                      <a:pt x="13011" y="15413"/>
                      <a:pt x="13121" y="14942"/>
                      <a:pt x="13381" y="14628"/>
                    </a:cubicBezTo>
                    <a:cubicBezTo>
                      <a:pt x="13600" y="14363"/>
                      <a:pt x="13783" y="14319"/>
                      <a:pt x="14118" y="14538"/>
                    </a:cubicBezTo>
                    <a:cubicBezTo>
                      <a:pt x="14149" y="14528"/>
                      <a:pt x="14172" y="14550"/>
                      <a:pt x="14199" y="14602"/>
                    </a:cubicBezTo>
                    <a:cubicBezTo>
                      <a:pt x="14419" y="14764"/>
                      <a:pt x="14687" y="14996"/>
                      <a:pt x="15100" y="15400"/>
                    </a:cubicBezTo>
                    <a:cubicBezTo>
                      <a:pt x="17757" y="18000"/>
                      <a:pt x="18108" y="18288"/>
                      <a:pt x="18747" y="18372"/>
                    </a:cubicBezTo>
                    <a:cubicBezTo>
                      <a:pt x="19135" y="18422"/>
                      <a:pt x="19234" y="18397"/>
                      <a:pt x="19484" y="18166"/>
                    </a:cubicBezTo>
                    <a:cubicBezTo>
                      <a:pt x="19869" y="17810"/>
                      <a:pt x="20202" y="16948"/>
                      <a:pt x="20127" y="16506"/>
                    </a:cubicBezTo>
                    <a:cubicBezTo>
                      <a:pt x="20058" y="16100"/>
                      <a:pt x="19774" y="15680"/>
                      <a:pt x="19437" y="15490"/>
                    </a:cubicBezTo>
                    <a:cubicBezTo>
                      <a:pt x="19300" y="15413"/>
                      <a:pt x="17842" y="14801"/>
                      <a:pt x="16199" y="14139"/>
                    </a:cubicBezTo>
                    <a:cubicBezTo>
                      <a:pt x="14555" y="13477"/>
                      <a:pt x="13164" y="12914"/>
                      <a:pt x="13112" y="12878"/>
                    </a:cubicBezTo>
                    <a:cubicBezTo>
                      <a:pt x="13061" y="12843"/>
                      <a:pt x="12949" y="12804"/>
                      <a:pt x="12855" y="12788"/>
                    </a:cubicBezTo>
                    <a:cubicBezTo>
                      <a:pt x="12761" y="12772"/>
                      <a:pt x="12593" y="12702"/>
                      <a:pt x="12481" y="12634"/>
                    </a:cubicBezTo>
                    <a:cubicBezTo>
                      <a:pt x="12302" y="12525"/>
                      <a:pt x="12185" y="12482"/>
                      <a:pt x="12060" y="125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74" name="Group"/>
            <p:cNvGrpSpPr/>
            <p:nvPr/>
          </p:nvGrpSpPr>
          <p:grpSpPr>
            <a:xfrm>
              <a:off x="2531438" y="2149560"/>
              <a:ext cx="306813" cy="288797"/>
              <a:chOff x="-74619" y="65331"/>
              <a:chExt cx="1300027" cy="1223688"/>
            </a:xfrm>
          </p:grpSpPr>
          <p:pic>
            <p:nvPicPr>
              <p:cNvPr id="2097284" name="U7233P115DT20150213180701.png" descr="U7233P115DT20150213180701.png"/>
              <p:cNvPicPr>
                <a:picLocks noChangeAspect="1"/>
              </p:cNvPicPr>
              <p:nvPr/>
            </p:nvPicPr>
            <p:blipFill>
              <a:blip r:embed="rId14" cstate="print"/>
              <a:srcRect l="835" t="3079" r="73790" b="3079"/>
              <a:stretch>
                <a:fillRect/>
              </a:stretch>
            </p:blipFill>
            <p:spPr>
              <a:xfrm>
                <a:off x="165925" y="65331"/>
                <a:ext cx="834806" cy="8251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85" name="U7233P115DT20150213180701.png" descr="U7233P115DT20150213180701.png"/>
              <p:cNvPicPr>
                <a:picLocks noChangeAspect="1"/>
              </p:cNvPicPr>
              <p:nvPr/>
            </p:nvPicPr>
            <p:blipFill>
              <a:blip r:embed="rId15" cstate="print"/>
              <a:srcRect l="27139" t="15986" r="835" b="15986"/>
              <a:stretch>
                <a:fillRect/>
              </a:stretch>
            </p:blipFill>
            <p:spPr>
              <a:xfrm>
                <a:off x="-74619" y="960839"/>
                <a:ext cx="1300027" cy="3281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97286" name="pasted-image.pdf" descr="pasted-image.pdf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63918" y="1688258"/>
              <a:ext cx="404384" cy="261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5" name="Group"/>
            <p:cNvGrpSpPr/>
            <p:nvPr/>
          </p:nvGrpSpPr>
          <p:grpSpPr>
            <a:xfrm>
              <a:off x="3462421" y="2154007"/>
              <a:ext cx="207378" cy="278796"/>
              <a:chOff x="0" y="0"/>
              <a:chExt cx="878700" cy="1181312"/>
            </a:xfrm>
          </p:grpSpPr>
          <p:pic>
            <p:nvPicPr>
              <p:cNvPr id="2097287" name="pasted-image.pdf" descr="pasted-image.pdf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607" y="0"/>
                <a:ext cx="780192" cy="6294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7288" name="download.jpg" descr="download.jpg"/>
              <p:cNvPicPr>
                <a:picLocks noChangeAspect="1"/>
              </p:cNvPicPr>
              <p:nvPr/>
            </p:nvPicPr>
            <p:blipFill>
              <a:blip r:embed="rId18" cstate="print"/>
              <a:srcRect l="39026" t="21675" r="21536" b="40539"/>
              <a:stretch>
                <a:fillRect/>
              </a:stretch>
            </p:blipFill>
            <p:spPr>
              <a:xfrm>
                <a:off x="0" y="651772"/>
                <a:ext cx="878700" cy="5295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97289" name="UC-News-Logo-Stacked.png" descr="UC-News-Logo-Stacked.png"/>
            <p:cNvPicPr>
              <a:picLocks noChangeAspect="1"/>
            </p:cNvPicPr>
            <p:nvPr/>
          </p:nvPicPr>
          <p:blipFill>
            <a:blip r:embed="rId19" cstate="print"/>
            <a:srcRect b="11447"/>
            <a:stretch>
              <a:fillRect/>
            </a:stretch>
          </p:blipFill>
          <p:spPr>
            <a:xfrm>
              <a:off x="2940294" y="2148515"/>
              <a:ext cx="267022" cy="295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9172" name="Rounded Rectangle"/>
            <p:cNvSpPr/>
            <p:nvPr/>
          </p:nvSpPr>
          <p:spPr>
            <a:xfrm>
              <a:off x="3316867" y="1609979"/>
              <a:ext cx="489494" cy="939659"/>
            </a:xfrm>
            <a:prstGeom prst="roundRect">
              <a:avLst>
                <a:gd name="adj" fmla="val 979"/>
              </a:avLst>
            </a:prstGeom>
            <a:noFill/>
            <a:ln w="15875" cap="flat">
              <a:solidFill>
                <a:srgbClr val="53585F"/>
              </a:solidFill>
              <a:prstDash val="sysDot"/>
              <a:miter lim="400000"/>
            </a:ln>
            <a:effectLst/>
          </p:spPr>
          <p:txBody>
            <a:bodyPr wrap="square" lIns="39319" tIns="39319" rIns="39319" bIns="39319" numCol="1" anchor="ctr">
              <a:noAutofit/>
            </a:bodyPr>
            <a:lstStyle/>
            <a:p>
              <a:pPr defTabSz="914304"/>
              <a:r>
                <a:rPr sz="3600">
                  <a:solidFill>
                    <a:srgbClr val="FFC000"/>
                  </a:solidFill>
                  <a:latin typeface="Arial" panose="020B0604020202020204" pitchFamily="34" charset="0"/>
                  <a:ea typeface="STFangsong" panose="02010600040101010101" pitchFamily="2" charset="-122"/>
                </a:rPr>
                <a:t>  </a:t>
              </a:r>
            </a:p>
          </p:txBody>
        </p:sp>
        <p:sp>
          <p:nvSpPr>
            <p:cNvPr id="1049173" name="Rounded Rectangle"/>
            <p:cNvSpPr/>
            <p:nvPr/>
          </p:nvSpPr>
          <p:spPr>
            <a:xfrm>
              <a:off x="3922715" y="1557545"/>
              <a:ext cx="4469321" cy="1080000"/>
            </a:xfrm>
            <a:prstGeom prst="roundRect">
              <a:avLst>
                <a:gd name="adj" fmla="val 6466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</a:effectLst>
          </p:spPr>
          <p:txBody>
            <a:bodyPr wrap="square" lIns="50795" tIns="50795" rIns="50795" bIns="50795" numCol="1" anchor="ctr">
              <a:noAutofit/>
            </a:bodyPr>
            <a:lstStyle/>
            <a:p>
              <a:pPr defTabSz="584139"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rgbClr val="FFC000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pic>
          <p:nvPicPr>
            <p:cNvPr id="2097290" name="Tmall-Global.png" descr="Tmall-Global.png"/>
            <p:cNvPicPr>
              <a:picLocks noChangeAspect="1"/>
            </p:cNvPicPr>
            <p:nvPr/>
          </p:nvPicPr>
          <p:blipFill>
            <a:blip r:embed="rId20" cstate="print"/>
            <a:srcRect l="5421" t="29800" r="5421" b="29800"/>
            <a:stretch>
              <a:fillRect/>
            </a:stretch>
          </p:blipFill>
          <p:spPr>
            <a:xfrm>
              <a:off x="6741871" y="1646983"/>
              <a:ext cx="651093" cy="2950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1" name="pasted-image.pdf" descr="pasted-image.pdf"/>
            <p:cNvPicPr>
              <a:picLocks noChangeAspect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>
            <a:xfrm>
              <a:off x="6769144" y="2045109"/>
              <a:ext cx="715273" cy="212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2" name="Lazada-Logo.png" descr="Lazada-Logo.png"/>
            <p:cNvPicPr>
              <a:picLocks noChangeAspect="1"/>
            </p:cNvPicPr>
            <p:nvPr/>
          </p:nvPicPr>
          <p:blipFill>
            <a:blip r:embed="rId22" cstate="print"/>
            <a:srcRect l="11901" t="32800" r="11901" b="32800"/>
            <a:stretch>
              <a:fillRect/>
            </a:stretch>
          </p:blipFill>
          <p:spPr>
            <a:xfrm>
              <a:off x="6737971" y="2313867"/>
              <a:ext cx="635500" cy="221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3" name="pasted-image.pdf" descr="pasted-image.pdf"/>
            <p:cNvPicPr>
              <a:picLocks noChangeAspect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>
            <a:xfrm>
              <a:off x="4032951" y="2112694"/>
              <a:ext cx="1011850" cy="1785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4" name="pasted-image.pdf" descr="pasted-image.pdf"/>
            <p:cNvPicPr>
              <a:picLocks noChangeAspect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>
            <a:xfrm>
              <a:off x="4112722" y="1693555"/>
              <a:ext cx="872169" cy="2111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5" name="pasted-image.pdf" descr="pasted-image.pdf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8746" y="1666456"/>
              <a:ext cx="610412" cy="261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6" name="pasted-image.pdf" descr="pasted-image.pdf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50608" y="2347823"/>
              <a:ext cx="802659" cy="189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7" name="pasted-image.pdf" descr="pasted-image.pdf"/>
            <p:cNvPicPr>
              <a:picLocks noChangeAspect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>
            <a:xfrm>
              <a:off x="5163716" y="2084108"/>
              <a:ext cx="593489" cy="207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8" name="pasted-image.pdf" descr="pasted-image.pdf"/>
            <p:cNvPicPr>
              <a:picLocks noChangeAspect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>
            <a:xfrm>
              <a:off x="5935368" y="2009158"/>
              <a:ext cx="602349" cy="238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299" name="盒马.jpg" descr="盒马.jpg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73336" y="2276414"/>
              <a:ext cx="302410" cy="302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7300" name="Picture 8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48831" y="2328753"/>
              <a:ext cx="868110" cy="227410"/>
            </a:xfrm>
            <a:prstGeom prst="rect">
              <a:avLst/>
            </a:prstGeom>
          </p:spPr>
        </p:pic>
        <p:pic>
          <p:nvPicPr>
            <p:cNvPr id="2097301" name="Picture 10" descr="\\Msad\root\AP\HK\lib\ibd\Projects_HK\C\Cocktail_62YD023\2. Presentation\3. RS\Markups\Logos\library_logos_cainiao_large.png"/>
            <p:cNvPicPr>
              <a:picLocks noChangeAspect="1" noChangeArrowheads="1"/>
            </p:cNvPicPr>
            <p:nvPr/>
          </p:nvPicPr>
          <p:blipFill rotWithShape="1">
            <a:blip r:embed="rId31" cstate="print"/>
            <a:srcRect t="30142" b="31044"/>
            <a:stretch>
              <a:fillRect/>
            </a:stretch>
          </p:blipFill>
          <p:spPr bwMode="auto">
            <a:xfrm>
              <a:off x="3894370" y="3620711"/>
              <a:ext cx="728741" cy="2828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97302" name="Picture 17" descr="\\Msad\root\AP\HK\lib\ibd\Projects_HK\C\Cocktail_62YD023\2. Presentation\3. RS\Markups\Logos\Youku.jpg"/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82926" y="1687486"/>
              <a:ext cx="617504" cy="117510"/>
            </a:xfrm>
            <a:prstGeom prst="rect">
              <a:avLst/>
            </a:prstGeom>
            <a:noFill/>
          </p:spPr>
        </p:pic>
        <p:pic>
          <p:nvPicPr>
            <p:cNvPr id="2097303" name="Picture 5"/>
            <p:cNvPicPr>
              <a:picLocks noChangeAspect="1" noChangeArrowheads="1"/>
            </p:cNvPicPr>
            <p:nvPr/>
          </p:nvPicPr>
          <p:blipFill rotWithShape="1">
            <a:blip r:embed="rId33" cstate="print"/>
            <a:srcRect l="9740" t="57814" r="16463"/>
            <a:stretch>
              <a:fillRect/>
            </a:stretch>
          </p:blipFill>
          <p:spPr bwMode="auto">
            <a:xfrm>
              <a:off x="1783911" y="1804996"/>
              <a:ext cx="558715" cy="186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304" name="Picture 29"/>
            <p:cNvPicPr>
              <a:picLocks noChangeAspect="1" noChangeArrowheads="1"/>
            </p:cNvPicPr>
            <p:nvPr/>
          </p:nvPicPr>
          <p:blipFill>
            <a:blip r:embed="rId34" cstate="print"/>
            <a:srcRect/>
            <a:stretch>
              <a:fillRect/>
            </a:stretch>
          </p:blipFill>
          <p:spPr bwMode="auto">
            <a:xfrm>
              <a:off x="2527903" y="1646983"/>
              <a:ext cx="254345" cy="28490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97305" name="Picture 6" descr="\\Msad\root\AP\HK\lib\ibd\Projects_HK\C\Cocktail_62YD023\2. Presentation\3. RS\Markups\Logos\library_logos_tmall_large.png"/>
            <p:cNvPicPr>
              <a:picLocks noChangeAspect="1" noChangeArrowheads="1"/>
            </p:cNvPicPr>
            <p:nvPr/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85757" y="1670206"/>
              <a:ext cx="925023" cy="231932"/>
            </a:xfrm>
            <a:prstGeom prst="rect">
              <a:avLst/>
            </a:prstGeom>
            <a:noFill/>
          </p:spPr>
        </p:pic>
        <p:pic>
          <p:nvPicPr>
            <p:cNvPr id="2097306" name="Picture 12" descr="\\Msad\root\AP\HK\lib\ibd\Projects_HK\C\Cocktail_62YD023\2. Presentation\3. RS\Markups\Logos\ldolewru.png@1000w_1i_90Q.png"/>
            <p:cNvPicPr>
              <a:picLocks noChangeAspect="1" noChangeArrowheads="1"/>
            </p:cNvPicPr>
            <p:nvPr/>
          </p:nvPicPr>
          <p:blipFill rotWithShape="1"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63" t="33467" r="63" b="32487"/>
            <a:stretch>
              <a:fillRect/>
            </a:stretch>
          </p:blipFill>
          <p:spPr bwMode="auto">
            <a:xfrm>
              <a:off x="8526078" y="1661200"/>
              <a:ext cx="823379" cy="279998"/>
            </a:xfrm>
            <a:prstGeom prst="rect">
              <a:avLst/>
            </a:prstGeom>
            <a:noFill/>
          </p:spPr>
        </p:pic>
        <p:sp>
          <p:nvSpPr>
            <p:cNvPr id="1049174" name="Rectangle 2"/>
            <p:cNvSpPr/>
            <p:nvPr/>
          </p:nvSpPr>
          <p:spPr>
            <a:xfrm>
              <a:off x="4208052" y="4248337"/>
              <a:ext cx="776925" cy="30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5292" tIns="55292" rIns="55292" bIns="55292" numCol="1" anchor="ctr">
              <a:spAutoFit/>
            </a:bodyPr>
            <a:lstStyle/>
            <a:p>
              <a:pPr defTabSz="914304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</a:rPr>
                <a:t>全域营销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charset="0"/>
              </a:endParaRPr>
            </a:p>
          </p:txBody>
        </p:sp>
        <p:pic>
          <p:nvPicPr>
            <p:cNvPr id="2097307" name="pasted-image.pdf" descr="pasted-image.pdf"/>
            <p:cNvPicPr>
              <a:picLocks noChangeAspect="1"/>
            </p:cNvPicPr>
            <p:nvPr/>
          </p:nvPicPr>
          <p:blipFill>
            <a:blip r:embed="rId37" cstate="print"/>
            <a:srcRect b="38401"/>
            <a:stretch>
              <a:fillRect/>
            </a:stretch>
          </p:blipFill>
          <p:spPr>
            <a:xfrm>
              <a:off x="2759576" y="4231829"/>
              <a:ext cx="1088313" cy="25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9175" name="TextBox 1"/>
            <p:cNvSpPr txBox="1"/>
            <p:nvPr/>
          </p:nvSpPr>
          <p:spPr>
            <a:xfrm>
              <a:off x="4567179" y="2974388"/>
              <a:ext cx="442678" cy="25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4"/>
              <a:r>
                <a:rPr lang="zh-CN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STFangsong" panose="02010600040101010101" pitchFamily="2" charset="-122"/>
                </a:rPr>
                <a:t>*</a:t>
              </a: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ea typeface="STFangsong" panose="02010600040101010101" pitchFamily="2" charset="-122"/>
              </a:endParaRPr>
            </a:p>
          </p:txBody>
        </p:sp>
        <p:pic>
          <p:nvPicPr>
            <p:cNvPr id="2097308" name="Picture 2" descr="http://n.sinaimg.cn/front/20171120/IcHo-fynwnwt7741293.png"/>
            <p:cNvPicPr>
              <a:picLocks noChangeAspect="1" noChangeArrowheads="1"/>
            </p:cNvPicPr>
            <p:nvPr/>
          </p:nvPicPr>
          <p:blipFill rotWithShape="1">
            <a:blip r:embed="rId38" cstate="print"/>
            <a:srcRect l="63888" t="9855" b="3478"/>
            <a:stretch>
              <a:fillRect/>
            </a:stretch>
          </p:blipFill>
          <p:spPr bwMode="auto">
            <a:xfrm>
              <a:off x="7531116" y="1651608"/>
              <a:ext cx="735082" cy="835172"/>
            </a:xfrm>
            <a:prstGeom prst="rect">
              <a:avLst/>
            </a:prstGeom>
            <a:noFill/>
          </p:spPr>
        </p:pic>
        <p:sp>
          <p:nvSpPr>
            <p:cNvPr id="1049176" name="Rounded Rectangle"/>
            <p:cNvSpPr/>
            <p:nvPr/>
          </p:nvSpPr>
          <p:spPr>
            <a:xfrm>
              <a:off x="7531116" y="1656532"/>
              <a:ext cx="742456" cy="879152"/>
            </a:xfrm>
            <a:prstGeom prst="roundRect">
              <a:avLst>
                <a:gd name="adj" fmla="val 979"/>
              </a:avLst>
            </a:prstGeom>
            <a:noFill/>
            <a:ln w="15875" cap="flat">
              <a:solidFill>
                <a:srgbClr val="53585F"/>
              </a:solidFill>
              <a:prstDash val="sysDot"/>
              <a:miter lim="400000"/>
            </a:ln>
            <a:effectLst/>
          </p:spPr>
          <p:txBody>
            <a:bodyPr wrap="square" lIns="39319" tIns="39319" rIns="39319" bIns="39319" numCol="1" anchor="ctr">
              <a:noAutofit/>
            </a:bodyPr>
            <a:lstStyle/>
            <a:p>
              <a:pPr defTabSz="914304"/>
              <a:r>
                <a:rPr sz="3600">
                  <a:solidFill>
                    <a:srgbClr val="FFC000"/>
                  </a:solidFill>
                  <a:latin typeface="Arial" panose="020B0604020202020204" pitchFamily="34" charset="0"/>
                  <a:ea typeface="STFangsong" panose="02010600040101010101" pitchFamily="2" charset="-122"/>
                </a:rPr>
                <a:t>  </a:t>
              </a:r>
            </a:p>
          </p:txBody>
        </p:sp>
      </p:grpSp>
      <p:sp>
        <p:nvSpPr>
          <p:cNvPr id="1049177" name="Rounded Rectangle"/>
          <p:cNvSpPr/>
          <p:nvPr/>
        </p:nvSpPr>
        <p:spPr>
          <a:xfrm>
            <a:off x="1583306" y="5040538"/>
            <a:ext cx="8685095" cy="461405"/>
          </a:xfrm>
          <a:prstGeom prst="roundRect">
            <a:avLst>
              <a:gd name="adj" fmla="val 21429"/>
            </a:avLst>
          </a:prstGeom>
          <a:solidFill>
            <a:schemeClr val="tx1"/>
          </a:solidFill>
          <a:ln w="12700" cap="flat">
            <a:noFill/>
            <a:prstDash val="solid"/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wrap="square" lIns="50795" tIns="50795" rIns="50795" bIns="50795" numCol="1" anchor="ctr">
            <a:noAutofit/>
          </a:bodyPr>
          <a:lstStyle/>
          <a:p>
            <a:pPr defTabSz="584139"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C000"/>
              </a:solidFill>
              <a:latin typeface="Arial" panose="020B0604020202020204" pitchFamily="34" charset="0"/>
              <a:ea typeface="STFangsong" panose="02010600040101010101" pitchFamily="2" charset="-122"/>
            </a:endParaRPr>
          </a:p>
        </p:txBody>
      </p:sp>
      <p:sp>
        <p:nvSpPr>
          <p:cNvPr id="1049178" name="CLOUD COMPUTING"/>
          <p:cNvSpPr/>
          <p:nvPr/>
        </p:nvSpPr>
        <p:spPr>
          <a:xfrm>
            <a:off x="5946033" y="5107686"/>
            <a:ext cx="2086564" cy="32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5292" tIns="55292" rIns="55292" bIns="55292" numCol="1" anchor="ctr">
            <a:spAutoFit/>
          </a:bodyPr>
          <a:lstStyle/>
          <a:p>
            <a:pPr defTabSz="914304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企业数字化管理运营平台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79" name="CLOUD COMPUTING"/>
          <p:cNvSpPr/>
          <p:nvPr/>
        </p:nvSpPr>
        <p:spPr>
          <a:xfrm>
            <a:off x="4459053" y="5077500"/>
            <a:ext cx="470737" cy="327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5292" tIns="55292" rIns="55292" bIns="55292" numCol="1" anchor="ctr">
            <a:spAutoFit/>
          </a:bodyPr>
          <a:lstStyle/>
          <a:p>
            <a:pPr defTabSz="914304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钉钉</a:t>
            </a:r>
            <a:endParaRPr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309" name="pasted-image.pdf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701679" y="5085386"/>
            <a:ext cx="392588" cy="363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7310" name="图片 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400776" y="6161724"/>
            <a:ext cx="5194300" cy="292100"/>
          </a:xfrm>
          <a:prstGeom prst="rect">
            <a:avLst/>
          </a:prstGeom>
        </p:spPr>
      </p:pic>
      <p:sp>
        <p:nvSpPr>
          <p:cNvPr id="1049180" name="文本框 85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数字化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生态在线</a:t>
            </a:r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阿里巴巴全生态资源支撑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49181" name="出自【趣你的PPT】(微信:qunideppt)：最优质的PPT资源库"/>
          <p:cNvSpPr/>
          <p:nvPr/>
        </p:nvSpPr>
        <p:spPr bwMode="auto">
          <a:xfrm>
            <a:off x="4373193" y="2894091"/>
            <a:ext cx="908291" cy="1228865"/>
          </a:xfrm>
          <a:custGeom>
            <a:avLst/>
            <a:gdLst>
              <a:gd name="T0" fmla="*/ 203 w 593"/>
              <a:gd name="T1" fmla="*/ 0 h 801"/>
              <a:gd name="T2" fmla="*/ 48 w 593"/>
              <a:gd name="T3" fmla="*/ 295 h 801"/>
              <a:gd name="T4" fmla="*/ 0 w 593"/>
              <a:gd name="T5" fmla="*/ 601 h 801"/>
              <a:gd name="T6" fmla="*/ 20 w 593"/>
              <a:gd name="T7" fmla="*/ 801 h 801"/>
              <a:gd name="T8" fmla="*/ 507 w 593"/>
              <a:gd name="T9" fmla="*/ 690 h 801"/>
              <a:gd name="T10" fmla="*/ 593 w 593"/>
              <a:gd name="T11" fmla="*/ 311 h 801"/>
              <a:gd name="T12" fmla="*/ 203 w 593"/>
              <a:gd name="T13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203" y="0"/>
                </a:moveTo>
                <a:cubicBezTo>
                  <a:pt x="135" y="89"/>
                  <a:pt x="83" y="188"/>
                  <a:pt x="48" y="295"/>
                </a:cubicBezTo>
                <a:cubicBezTo>
                  <a:pt x="16" y="393"/>
                  <a:pt x="0" y="497"/>
                  <a:pt x="0" y="601"/>
                </a:cubicBezTo>
                <a:cubicBezTo>
                  <a:pt x="0" y="669"/>
                  <a:pt x="7" y="736"/>
                  <a:pt x="20" y="801"/>
                </a:cubicBezTo>
                <a:cubicBezTo>
                  <a:pt x="507" y="690"/>
                  <a:pt x="507" y="690"/>
                  <a:pt x="507" y="690"/>
                </a:cubicBezTo>
                <a:cubicBezTo>
                  <a:pt x="593" y="311"/>
                  <a:pt x="593" y="311"/>
                  <a:pt x="593" y="311"/>
                </a:cubicBezTo>
                <a:lnTo>
                  <a:pt x="2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2" name="出自【趣你的PPT】(微信:qunideppt)：最优质的PPT资源库"/>
          <p:cNvSpPr/>
          <p:nvPr/>
        </p:nvSpPr>
        <p:spPr bwMode="auto">
          <a:xfrm>
            <a:off x="4725196" y="2295896"/>
            <a:ext cx="1134579" cy="1023531"/>
          </a:xfrm>
          <a:custGeom>
            <a:avLst/>
            <a:gdLst>
              <a:gd name="T0" fmla="*/ 399 w 740"/>
              <a:gd name="T1" fmla="*/ 68 h 667"/>
              <a:gd name="T2" fmla="*/ 0 w 740"/>
              <a:gd name="T3" fmla="*/ 356 h 667"/>
              <a:gd name="T4" fmla="*/ 390 w 740"/>
              <a:gd name="T5" fmla="*/ 667 h 667"/>
              <a:gd name="T6" fmla="*/ 740 w 740"/>
              <a:gd name="T7" fmla="*/ 499 h 667"/>
              <a:gd name="T8" fmla="*/ 740 w 740"/>
              <a:gd name="T9" fmla="*/ 0 h 667"/>
              <a:gd name="T10" fmla="*/ 399 w 740"/>
              <a:gd name="T11" fmla="*/ 68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399" y="68"/>
                </a:moveTo>
                <a:cubicBezTo>
                  <a:pt x="245" y="128"/>
                  <a:pt x="107" y="228"/>
                  <a:pt x="0" y="356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740" y="499"/>
                  <a:pt x="740" y="499"/>
                  <a:pt x="740" y="499"/>
                </a:cubicBezTo>
                <a:cubicBezTo>
                  <a:pt x="740" y="0"/>
                  <a:pt x="740" y="0"/>
                  <a:pt x="740" y="0"/>
                </a:cubicBezTo>
                <a:cubicBezTo>
                  <a:pt x="623" y="2"/>
                  <a:pt x="509" y="25"/>
                  <a:pt x="399" y="68"/>
                </a:cubicBezTo>
              </a:path>
            </a:pathLst>
          </a:custGeom>
          <a:solidFill>
            <a:srgbClr val="51BB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3" name="出自【趣你的PPT】(微信:qunideppt)：最优质的PPT资源库"/>
          <p:cNvSpPr/>
          <p:nvPr/>
        </p:nvSpPr>
        <p:spPr bwMode="auto">
          <a:xfrm>
            <a:off x="5926823" y="2295896"/>
            <a:ext cx="1134579" cy="1023531"/>
          </a:xfrm>
          <a:custGeom>
            <a:avLst/>
            <a:gdLst>
              <a:gd name="T0" fmla="*/ 474 w 740"/>
              <a:gd name="T1" fmla="*/ 132 h 667"/>
              <a:gd name="T2" fmla="*/ 0 w 740"/>
              <a:gd name="T3" fmla="*/ 0 h 667"/>
              <a:gd name="T4" fmla="*/ 0 w 740"/>
              <a:gd name="T5" fmla="*/ 499 h 667"/>
              <a:gd name="T6" fmla="*/ 350 w 740"/>
              <a:gd name="T7" fmla="*/ 667 h 667"/>
              <a:gd name="T8" fmla="*/ 740 w 740"/>
              <a:gd name="T9" fmla="*/ 356 h 667"/>
              <a:gd name="T10" fmla="*/ 474 w 740"/>
              <a:gd name="T11" fmla="*/ 132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0" h="667">
                <a:moveTo>
                  <a:pt x="474" y="132"/>
                </a:moveTo>
                <a:cubicBezTo>
                  <a:pt x="330" y="49"/>
                  <a:pt x="166" y="3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350" y="667"/>
                  <a:pt x="350" y="667"/>
                  <a:pt x="350" y="667"/>
                </a:cubicBezTo>
                <a:cubicBezTo>
                  <a:pt x="740" y="356"/>
                  <a:pt x="740" y="356"/>
                  <a:pt x="740" y="356"/>
                </a:cubicBezTo>
                <a:cubicBezTo>
                  <a:pt x="665" y="266"/>
                  <a:pt x="575" y="191"/>
                  <a:pt x="474" y="13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4" name="出自【趣你的PPT】(微信:qunideppt)：最优质的PPT资源库"/>
          <p:cNvSpPr/>
          <p:nvPr/>
        </p:nvSpPr>
        <p:spPr bwMode="auto">
          <a:xfrm>
            <a:off x="6250539" y="4017146"/>
            <a:ext cx="1117817" cy="1155531"/>
          </a:xfrm>
          <a:custGeom>
            <a:avLst/>
            <a:gdLst>
              <a:gd name="T0" fmla="*/ 263 w 729"/>
              <a:gd name="T1" fmla="*/ 729 h 754"/>
              <a:gd name="T2" fmla="*/ 350 w 729"/>
              <a:gd name="T3" fmla="*/ 672 h 754"/>
              <a:gd name="T4" fmla="*/ 729 w 729"/>
              <a:gd name="T5" fmla="*/ 111 h 754"/>
              <a:gd name="T6" fmla="*/ 243 w 729"/>
              <a:gd name="T7" fmla="*/ 0 h 754"/>
              <a:gd name="T8" fmla="*/ 0 w 729"/>
              <a:gd name="T9" fmla="*/ 304 h 754"/>
              <a:gd name="T10" fmla="*/ 217 w 729"/>
              <a:gd name="T11" fmla="*/ 754 h 754"/>
              <a:gd name="T12" fmla="*/ 263 w 729"/>
              <a:gd name="T13" fmla="*/ 729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9" h="754">
                <a:moveTo>
                  <a:pt x="263" y="729"/>
                </a:moveTo>
                <a:cubicBezTo>
                  <a:pt x="293" y="711"/>
                  <a:pt x="322" y="692"/>
                  <a:pt x="350" y="672"/>
                </a:cubicBezTo>
                <a:cubicBezTo>
                  <a:pt x="539" y="534"/>
                  <a:pt x="673" y="336"/>
                  <a:pt x="729" y="111"/>
                </a:cubicBezTo>
                <a:cubicBezTo>
                  <a:pt x="243" y="0"/>
                  <a:pt x="243" y="0"/>
                  <a:pt x="243" y="0"/>
                </a:cubicBezTo>
                <a:cubicBezTo>
                  <a:pt x="0" y="304"/>
                  <a:pt x="0" y="304"/>
                  <a:pt x="0" y="304"/>
                </a:cubicBezTo>
                <a:cubicBezTo>
                  <a:pt x="217" y="754"/>
                  <a:pt x="217" y="754"/>
                  <a:pt x="217" y="754"/>
                </a:cubicBezTo>
                <a:cubicBezTo>
                  <a:pt x="233" y="746"/>
                  <a:pt x="248" y="737"/>
                  <a:pt x="263" y="72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5" name="出自【趣你的PPT】(微信:qunideppt)：最优质的PPT资源库"/>
          <p:cNvSpPr/>
          <p:nvPr/>
        </p:nvSpPr>
        <p:spPr bwMode="auto">
          <a:xfrm>
            <a:off x="5263675" y="4511625"/>
            <a:ext cx="1259246" cy="825529"/>
          </a:xfrm>
          <a:custGeom>
            <a:avLst/>
            <a:gdLst>
              <a:gd name="T0" fmla="*/ 217 w 822"/>
              <a:gd name="T1" fmla="*/ 0 h 538"/>
              <a:gd name="T2" fmla="*/ 0 w 822"/>
              <a:gd name="T3" fmla="*/ 449 h 538"/>
              <a:gd name="T4" fmla="*/ 411 w 822"/>
              <a:gd name="T5" fmla="*/ 538 h 538"/>
              <a:gd name="T6" fmla="*/ 822 w 822"/>
              <a:gd name="T7" fmla="*/ 449 h 538"/>
              <a:gd name="T8" fmla="*/ 605 w 822"/>
              <a:gd name="T9" fmla="*/ 0 h 538"/>
              <a:gd name="T10" fmla="*/ 217 w 822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2" h="538">
                <a:moveTo>
                  <a:pt x="217" y="0"/>
                </a:moveTo>
                <a:cubicBezTo>
                  <a:pt x="0" y="449"/>
                  <a:pt x="0" y="449"/>
                  <a:pt x="0" y="449"/>
                </a:cubicBezTo>
                <a:cubicBezTo>
                  <a:pt x="129" y="508"/>
                  <a:pt x="267" y="538"/>
                  <a:pt x="411" y="538"/>
                </a:cubicBezTo>
                <a:cubicBezTo>
                  <a:pt x="555" y="538"/>
                  <a:pt x="693" y="508"/>
                  <a:pt x="822" y="449"/>
                </a:cubicBezTo>
                <a:cubicBezTo>
                  <a:pt x="605" y="0"/>
                  <a:pt x="605" y="0"/>
                  <a:pt x="605" y="0"/>
                </a:cubicBezTo>
                <a:lnTo>
                  <a:pt x="217" y="0"/>
                </a:lnTo>
                <a:close/>
              </a:path>
            </a:pathLst>
          </a:custGeom>
          <a:solidFill>
            <a:srgbClr val="51BB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6" name="出自【趣你的PPT】(微信:qunideppt)：最优质的PPT资源库"/>
          <p:cNvSpPr/>
          <p:nvPr/>
        </p:nvSpPr>
        <p:spPr bwMode="auto">
          <a:xfrm>
            <a:off x="6505112" y="2894091"/>
            <a:ext cx="909339" cy="1228865"/>
          </a:xfrm>
          <a:custGeom>
            <a:avLst/>
            <a:gdLst>
              <a:gd name="T0" fmla="*/ 545 w 593"/>
              <a:gd name="T1" fmla="*/ 295 h 801"/>
              <a:gd name="T2" fmla="*/ 390 w 593"/>
              <a:gd name="T3" fmla="*/ 0 h 801"/>
              <a:gd name="T4" fmla="*/ 0 w 593"/>
              <a:gd name="T5" fmla="*/ 311 h 801"/>
              <a:gd name="T6" fmla="*/ 86 w 593"/>
              <a:gd name="T7" fmla="*/ 690 h 801"/>
              <a:gd name="T8" fmla="*/ 573 w 593"/>
              <a:gd name="T9" fmla="*/ 801 h 801"/>
              <a:gd name="T10" fmla="*/ 593 w 593"/>
              <a:gd name="T11" fmla="*/ 601 h 801"/>
              <a:gd name="T12" fmla="*/ 545 w 593"/>
              <a:gd name="T13" fmla="*/ 295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801">
                <a:moveTo>
                  <a:pt x="545" y="295"/>
                </a:moveTo>
                <a:cubicBezTo>
                  <a:pt x="510" y="188"/>
                  <a:pt x="458" y="89"/>
                  <a:pt x="390" y="0"/>
                </a:cubicBezTo>
                <a:cubicBezTo>
                  <a:pt x="0" y="311"/>
                  <a:pt x="0" y="311"/>
                  <a:pt x="0" y="311"/>
                </a:cubicBezTo>
                <a:cubicBezTo>
                  <a:pt x="86" y="690"/>
                  <a:pt x="86" y="690"/>
                  <a:pt x="86" y="690"/>
                </a:cubicBezTo>
                <a:cubicBezTo>
                  <a:pt x="573" y="801"/>
                  <a:pt x="573" y="801"/>
                  <a:pt x="573" y="801"/>
                </a:cubicBezTo>
                <a:cubicBezTo>
                  <a:pt x="586" y="736"/>
                  <a:pt x="593" y="668"/>
                  <a:pt x="593" y="601"/>
                </a:cubicBezTo>
                <a:cubicBezTo>
                  <a:pt x="593" y="497"/>
                  <a:pt x="577" y="393"/>
                  <a:pt x="545" y="295"/>
                </a:cubicBezTo>
              </a:path>
            </a:pathLst>
          </a:custGeom>
          <a:solidFill>
            <a:srgbClr val="51BB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9187" name="出自【趣你的PPT】(微信:qunideppt)：最优质的PPT资源库"/>
          <p:cNvSpPr/>
          <p:nvPr/>
        </p:nvSpPr>
        <p:spPr bwMode="auto">
          <a:xfrm>
            <a:off x="4418242" y="4017146"/>
            <a:ext cx="1117817" cy="1155531"/>
          </a:xfrm>
          <a:custGeom>
            <a:avLst/>
            <a:gdLst>
              <a:gd name="T0" fmla="*/ 512 w 729"/>
              <a:gd name="T1" fmla="*/ 754 h 754"/>
              <a:gd name="T2" fmla="*/ 729 w 729"/>
              <a:gd name="T3" fmla="*/ 304 h 754"/>
              <a:gd name="T4" fmla="*/ 486 w 729"/>
              <a:gd name="T5" fmla="*/ 0 h 754"/>
              <a:gd name="T6" fmla="*/ 0 w 729"/>
              <a:gd name="T7" fmla="*/ 111 h 754"/>
              <a:gd name="T8" fmla="*/ 142 w 729"/>
              <a:gd name="T9" fmla="*/ 428 h 754"/>
              <a:gd name="T10" fmla="*/ 512 w 729"/>
              <a:gd name="T11" fmla="*/ 75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9" h="754">
                <a:moveTo>
                  <a:pt x="512" y="754"/>
                </a:moveTo>
                <a:cubicBezTo>
                  <a:pt x="729" y="304"/>
                  <a:pt x="729" y="304"/>
                  <a:pt x="729" y="304"/>
                </a:cubicBezTo>
                <a:cubicBezTo>
                  <a:pt x="486" y="0"/>
                  <a:pt x="486" y="0"/>
                  <a:pt x="486" y="0"/>
                </a:cubicBezTo>
                <a:cubicBezTo>
                  <a:pt x="0" y="111"/>
                  <a:pt x="0" y="111"/>
                  <a:pt x="0" y="111"/>
                </a:cubicBezTo>
                <a:cubicBezTo>
                  <a:pt x="28" y="225"/>
                  <a:pt x="76" y="331"/>
                  <a:pt x="142" y="428"/>
                </a:cubicBezTo>
                <a:cubicBezTo>
                  <a:pt x="236" y="566"/>
                  <a:pt x="363" y="678"/>
                  <a:pt x="512" y="754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cxnSp>
        <p:nvCxnSpPr>
          <p:cNvPr id="3145751" name="出自【趣你的PPT】(微信:qunideppt)：最优质的PPT资源库"/>
          <p:cNvCxnSpPr>
            <a:cxnSpLocks/>
          </p:cNvCxnSpPr>
          <p:nvPr/>
        </p:nvCxnSpPr>
        <p:spPr>
          <a:xfrm>
            <a:off x="3918256" y="2594090"/>
            <a:ext cx="1233712" cy="0"/>
          </a:xfrm>
          <a:prstGeom prst="line">
            <a:avLst/>
          </a:prstGeom>
          <a:ln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出自【趣你的PPT】(微信:qunideppt)：最优质的PPT资源库"/>
          <p:cNvCxnSpPr>
            <a:cxnSpLocks/>
          </p:cNvCxnSpPr>
          <p:nvPr/>
        </p:nvCxnSpPr>
        <p:spPr>
          <a:xfrm>
            <a:off x="7062435" y="3015412"/>
            <a:ext cx="611842" cy="0"/>
          </a:xfrm>
          <a:prstGeom prst="line">
            <a:avLst/>
          </a:prstGeom>
          <a:ln>
            <a:solidFill>
              <a:schemeClr val="accent3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出自【趣你的PPT】(微信:qunideppt)：最优质的PPT资源库"/>
          <p:cNvCxnSpPr>
            <a:cxnSpLocks/>
          </p:cNvCxnSpPr>
          <p:nvPr/>
        </p:nvCxnSpPr>
        <p:spPr>
          <a:xfrm>
            <a:off x="7011683" y="4194956"/>
            <a:ext cx="814917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出自【趣你的PPT】(微信:qunideppt)：最优质的PPT资源库"/>
          <p:cNvCxnSpPr>
            <a:cxnSpLocks/>
          </p:cNvCxnSpPr>
          <p:nvPr/>
        </p:nvCxnSpPr>
        <p:spPr>
          <a:xfrm>
            <a:off x="3840912" y="3775499"/>
            <a:ext cx="77693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出自【趣你的PPT】(微信:qunideppt)：最优质的PPT资源库"/>
          <p:cNvCxnSpPr>
            <a:cxnSpLocks/>
          </p:cNvCxnSpPr>
          <p:nvPr/>
        </p:nvCxnSpPr>
        <p:spPr>
          <a:xfrm>
            <a:off x="4029107" y="5126815"/>
            <a:ext cx="948043" cy="0"/>
          </a:xfrm>
          <a:prstGeom prst="line">
            <a:avLst/>
          </a:prstGeom>
          <a:ln>
            <a:solidFill>
              <a:schemeClr val="accent6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出自【趣你的PPT】(微信:qunideppt)：最优质的PPT资源库"/>
          <p:cNvGrpSpPr/>
          <p:nvPr/>
        </p:nvGrpSpPr>
        <p:grpSpPr>
          <a:xfrm>
            <a:off x="6321974" y="2042328"/>
            <a:ext cx="1235746" cy="301163"/>
            <a:chOff x="4613289" y="1073248"/>
            <a:chExt cx="1235746" cy="301163"/>
          </a:xfrm>
        </p:grpSpPr>
        <p:cxnSp>
          <p:nvCxnSpPr>
            <p:cNvPr id="3145756" name="出自【趣你的PPT】(微信:qunideppt)：最优质的PPT资源库"/>
            <p:cNvCxnSpPr>
              <a:cxnSpLocks/>
            </p:cNvCxnSpPr>
            <p:nvPr/>
          </p:nvCxnSpPr>
          <p:spPr>
            <a:xfrm>
              <a:off x="4615323" y="1073248"/>
              <a:ext cx="1233712" cy="0"/>
            </a:xfrm>
            <a:prstGeom prst="line">
              <a:avLst/>
            </a:prstGeom>
            <a:ln>
              <a:solidFill>
                <a:schemeClr val="accent2"/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7" name="出自【趣你的PPT】(微信:qunideppt)：最优质的PPT资源库"/>
            <p:cNvCxnSpPr>
              <a:cxnSpLocks/>
            </p:cNvCxnSpPr>
            <p:nvPr/>
          </p:nvCxnSpPr>
          <p:spPr>
            <a:xfrm flipV="1">
              <a:off x="4613289" y="1073248"/>
              <a:ext cx="0" cy="301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1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8495" y="4321160"/>
            <a:ext cx="431278" cy="356489"/>
          </a:xfrm>
          <a:custGeom>
            <a:avLst/>
            <a:gdLst>
              <a:gd name="T0" fmla="*/ 70 w 73"/>
              <a:gd name="T1" fmla="*/ 29 h 58"/>
              <a:gd name="T2" fmla="*/ 65 w 73"/>
              <a:gd name="T3" fmla="*/ 20 h 58"/>
              <a:gd name="T4" fmla="*/ 57 w 73"/>
              <a:gd name="T5" fmla="*/ 20 h 58"/>
              <a:gd name="T6" fmla="*/ 53 w 73"/>
              <a:gd name="T7" fmla="*/ 20 h 58"/>
              <a:gd name="T8" fmla="*/ 52 w 73"/>
              <a:gd name="T9" fmla="*/ 13 h 58"/>
              <a:gd name="T10" fmla="*/ 45 w 73"/>
              <a:gd name="T11" fmla="*/ 0 h 58"/>
              <a:gd name="T12" fmla="*/ 35 w 73"/>
              <a:gd name="T13" fmla="*/ 12 h 58"/>
              <a:gd name="T14" fmla="*/ 26 w 73"/>
              <a:gd name="T15" fmla="*/ 23 h 58"/>
              <a:gd name="T16" fmla="*/ 22 w 73"/>
              <a:gd name="T17" fmla="*/ 22 h 58"/>
              <a:gd name="T18" fmla="*/ 22 w 73"/>
              <a:gd name="T19" fmla="*/ 22 h 58"/>
              <a:gd name="T20" fmla="*/ 21 w 73"/>
              <a:gd name="T21" fmla="*/ 21 h 58"/>
              <a:gd name="T22" fmla="*/ 6 w 73"/>
              <a:gd name="T23" fmla="*/ 22 h 58"/>
              <a:gd name="T24" fmla="*/ 7 w 73"/>
              <a:gd name="T25" fmla="*/ 57 h 58"/>
              <a:gd name="T26" fmla="*/ 21 w 73"/>
              <a:gd name="T27" fmla="*/ 58 h 58"/>
              <a:gd name="T28" fmla="*/ 22 w 73"/>
              <a:gd name="T29" fmla="*/ 57 h 58"/>
              <a:gd name="T30" fmla="*/ 22 w 73"/>
              <a:gd name="T31" fmla="*/ 57 h 58"/>
              <a:gd name="T32" fmla="*/ 32 w 73"/>
              <a:gd name="T33" fmla="*/ 54 h 58"/>
              <a:gd name="T34" fmla="*/ 41 w 73"/>
              <a:gd name="T35" fmla="*/ 56 h 58"/>
              <a:gd name="T36" fmla="*/ 64 w 73"/>
              <a:gd name="T37" fmla="*/ 56 h 58"/>
              <a:gd name="T38" fmla="*/ 66 w 73"/>
              <a:gd name="T39" fmla="*/ 56 h 58"/>
              <a:gd name="T40" fmla="*/ 69 w 73"/>
              <a:gd name="T41" fmla="*/ 47 h 58"/>
              <a:gd name="T42" fmla="*/ 71 w 73"/>
              <a:gd name="T43" fmla="*/ 39 h 58"/>
              <a:gd name="T44" fmla="*/ 70 w 73"/>
              <a:gd name="T45" fmla="*/ 34 h 58"/>
              <a:gd name="T46" fmla="*/ 53 w 73"/>
              <a:gd name="T47" fmla="*/ 37 h 58"/>
              <a:gd name="T48" fmla="*/ 53 w 73"/>
              <a:gd name="T49" fmla="*/ 31 h 58"/>
              <a:gd name="T50" fmla="*/ 65 w 73"/>
              <a:gd name="T51" fmla="*/ 31 h 58"/>
              <a:gd name="T52" fmla="*/ 66 w 73"/>
              <a:gd name="T53" fmla="*/ 31 h 58"/>
              <a:gd name="T54" fmla="*/ 70 w 73"/>
              <a:gd name="T55" fmla="*/ 34 h 58"/>
              <a:gd name="T56" fmla="*/ 57 w 73"/>
              <a:gd name="T57" fmla="*/ 23 h 58"/>
              <a:gd name="T58" fmla="*/ 65 w 73"/>
              <a:gd name="T59" fmla="*/ 23 h 58"/>
              <a:gd name="T60" fmla="*/ 65 w 73"/>
              <a:gd name="T61" fmla="*/ 28 h 58"/>
              <a:gd name="T62" fmla="*/ 53 w 73"/>
              <a:gd name="T63" fmla="*/ 28 h 58"/>
              <a:gd name="T64" fmla="*/ 53 w 73"/>
              <a:gd name="T65" fmla="*/ 23 h 58"/>
              <a:gd name="T66" fmla="*/ 8 w 73"/>
              <a:gd name="T67" fmla="*/ 55 h 58"/>
              <a:gd name="T68" fmla="*/ 8 w 73"/>
              <a:gd name="T69" fmla="*/ 24 h 58"/>
              <a:gd name="T70" fmla="*/ 14 w 73"/>
              <a:gd name="T71" fmla="*/ 40 h 58"/>
              <a:gd name="T72" fmla="*/ 8 w 73"/>
              <a:gd name="T73" fmla="*/ 55 h 58"/>
              <a:gd name="T74" fmla="*/ 21 w 73"/>
              <a:gd name="T75" fmla="*/ 54 h 58"/>
              <a:gd name="T76" fmla="*/ 21 w 73"/>
              <a:gd name="T77" fmla="*/ 54 h 58"/>
              <a:gd name="T78" fmla="*/ 39 w 73"/>
              <a:gd name="T79" fmla="*/ 53 h 58"/>
              <a:gd name="T80" fmla="*/ 19 w 73"/>
              <a:gd name="T81" fmla="*/ 51 h 58"/>
              <a:gd name="T82" fmla="*/ 17 w 73"/>
              <a:gd name="T83" fmla="*/ 40 h 58"/>
              <a:gd name="T84" fmla="*/ 19 w 73"/>
              <a:gd name="T85" fmla="*/ 28 h 58"/>
              <a:gd name="T86" fmla="*/ 31 w 73"/>
              <a:gd name="T87" fmla="*/ 21 h 58"/>
              <a:gd name="T88" fmla="*/ 44 w 73"/>
              <a:gd name="T89" fmla="*/ 4 h 58"/>
              <a:gd name="T90" fmla="*/ 48 w 73"/>
              <a:gd name="T91" fmla="*/ 5 h 58"/>
              <a:gd name="T92" fmla="*/ 46 w 73"/>
              <a:gd name="T93" fmla="*/ 21 h 58"/>
              <a:gd name="T94" fmla="*/ 42 w 73"/>
              <a:gd name="T95" fmla="*/ 33 h 58"/>
              <a:gd name="T96" fmla="*/ 32 w 73"/>
              <a:gd name="T97" fmla="*/ 39 h 58"/>
              <a:gd name="T98" fmla="*/ 45 w 73"/>
              <a:gd name="T99" fmla="*/ 33 h 58"/>
              <a:gd name="T100" fmla="*/ 48 w 73"/>
              <a:gd name="T101" fmla="*/ 23 h 58"/>
              <a:gd name="T102" fmla="*/ 50 w 73"/>
              <a:gd name="T103" fmla="*/ 30 h 58"/>
              <a:gd name="T104" fmla="*/ 50 w 73"/>
              <a:gd name="T105" fmla="*/ 39 h 58"/>
              <a:gd name="T106" fmla="*/ 51 w 73"/>
              <a:gd name="T107" fmla="*/ 46 h 58"/>
              <a:gd name="T108" fmla="*/ 50 w 73"/>
              <a:gd name="T109" fmla="*/ 54 h 58"/>
              <a:gd name="T110" fmla="*/ 64 w 73"/>
              <a:gd name="T111" fmla="*/ 53 h 58"/>
              <a:gd name="T112" fmla="*/ 52 w 73"/>
              <a:gd name="T113" fmla="*/ 50 h 58"/>
              <a:gd name="T114" fmla="*/ 64 w 73"/>
              <a:gd name="T115" fmla="*/ 48 h 58"/>
              <a:gd name="T116" fmla="*/ 64 w 73"/>
              <a:gd name="T117" fmla="*/ 53 h 58"/>
              <a:gd name="T118" fmla="*/ 54 w 73"/>
              <a:gd name="T119" fmla="*/ 45 h 58"/>
              <a:gd name="T120" fmla="*/ 54 w 73"/>
              <a:gd name="T121" fmla="*/ 40 h 58"/>
              <a:gd name="T122" fmla="*/ 69 w 73"/>
              <a:gd name="T123" fmla="*/ 4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" h="58">
                <a:moveTo>
                  <a:pt x="73" y="34"/>
                </a:moveTo>
                <a:cubicBezTo>
                  <a:pt x="73" y="32"/>
                  <a:pt x="72" y="29"/>
                  <a:pt x="70" y="29"/>
                </a:cubicBezTo>
                <a:cubicBezTo>
                  <a:pt x="70" y="28"/>
                  <a:pt x="70" y="27"/>
                  <a:pt x="70" y="26"/>
                </a:cubicBezTo>
                <a:cubicBezTo>
                  <a:pt x="70" y="23"/>
                  <a:pt x="68" y="20"/>
                  <a:pt x="65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50" y="18"/>
                  <a:pt x="51" y="15"/>
                  <a:pt x="52" y="13"/>
                </a:cubicBezTo>
                <a:cubicBezTo>
                  <a:pt x="53" y="9"/>
                  <a:pt x="52" y="6"/>
                  <a:pt x="51" y="3"/>
                </a:cubicBezTo>
                <a:cubicBezTo>
                  <a:pt x="50" y="1"/>
                  <a:pt x="48" y="0"/>
                  <a:pt x="45" y="0"/>
                </a:cubicBezTo>
                <a:cubicBezTo>
                  <a:pt x="43" y="0"/>
                  <a:pt x="42" y="1"/>
                  <a:pt x="41" y="4"/>
                </a:cubicBezTo>
                <a:cubicBezTo>
                  <a:pt x="40" y="8"/>
                  <a:pt x="38" y="10"/>
                  <a:pt x="35" y="12"/>
                </a:cubicBezTo>
                <a:cubicBezTo>
                  <a:pt x="33" y="14"/>
                  <a:pt x="31" y="17"/>
                  <a:pt x="29" y="19"/>
                </a:cubicBezTo>
                <a:cubicBezTo>
                  <a:pt x="28" y="21"/>
                  <a:pt x="27" y="22"/>
                  <a:pt x="26" y="23"/>
                </a:cubicBezTo>
                <a:cubicBezTo>
                  <a:pt x="25" y="23"/>
                  <a:pt x="25" y="24"/>
                  <a:pt x="24" y="24"/>
                </a:cubicBezTo>
                <a:cubicBezTo>
                  <a:pt x="23" y="23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6" y="22"/>
                </a:cubicBezTo>
                <a:cubicBezTo>
                  <a:pt x="6" y="22"/>
                  <a:pt x="0" y="26"/>
                  <a:pt x="0" y="40"/>
                </a:cubicBezTo>
                <a:cubicBezTo>
                  <a:pt x="0" y="54"/>
                  <a:pt x="6" y="57"/>
                  <a:pt x="7" y="57"/>
                </a:cubicBezTo>
                <a:cubicBezTo>
                  <a:pt x="7" y="57"/>
                  <a:pt x="7" y="58"/>
                  <a:pt x="7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7"/>
                  <a:pt x="21" y="57"/>
                  <a:pt x="21" y="58"/>
                </a:cubicBezTo>
                <a:cubicBezTo>
                  <a:pt x="22" y="58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3" y="57"/>
                  <a:pt x="24" y="56"/>
                  <a:pt x="25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5" y="55"/>
                  <a:pt x="38" y="55"/>
                </a:cubicBezTo>
                <a:cubicBezTo>
                  <a:pt x="39" y="56"/>
                  <a:pt x="40" y="56"/>
                  <a:pt x="41" y="56"/>
                </a:cubicBezTo>
                <a:cubicBezTo>
                  <a:pt x="43" y="57"/>
                  <a:pt x="45" y="57"/>
                  <a:pt x="48" y="57"/>
                </a:cubicBezTo>
                <a:cubicBezTo>
                  <a:pt x="55" y="57"/>
                  <a:pt x="64" y="56"/>
                  <a:pt x="6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6" y="56"/>
                  <a:pt x="66" y="56"/>
                </a:cubicBezTo>
                <a:cubicBezTo>
                  <a:pt x="68" y="55"/>
                  <a:pt x="70" y="53"/>
                  <a:pt x="70" y="50"/>
                </a:cubicBezTo>
                <a:cubicBezTo>
                  <a:pt x="70" y="49"/>
                  <a:pt x="69" y="48"/>
                  <a:pt x="69" y="47"/>
                </a:cubicBezTo>
                <a:cubicBezTo>
                  <a:pt x="71" y="46"/>
                  <a:pt x="72" y="44"/>
                  <a:pt x="72" y="42"/>
                </a:cubicBezTo>
                <a:cubicBezTo>
                  <a:pt x="72" y="41"/>
                  <a:pt x="72" y="40"/>
                  <a:pt x="71" y="39"/>
                </a:cubicBezTo>
                <a:cubicBezTo>
                  <a:pt x="72" y="38"/>
                  <a:pt x="73" y="36"/>
                  <a:pt x="73" y="34"/>
                </a:cubicBezTo>
                <a:close/>
                <a:moveTo>
                  <a:pt x="70" y="34"/>
                </a:moveTo>
                <a:cubicBezTo>
                  <a:pt x="70" y="35"/>
                  <a:pt x="69" y="37"/>
                  <a:pt x="68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2" y="37"/>
                  <a:pt x="51" y="35"/>
                  <a:pt x="51" y="34"/>
                </a:cubicBezTo>
                <a:cubicBezTo>
                  <a:pt x="51" y="33"/>
                  <a:pt x="52" y="31"/>
                  <a:pt x="53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9" y="31"/>
                  <a:pt x="70" y="33"/>
                  <a:pt x="70" y="34"/>
                </a:cubicBezTo>
                <a:close/>
                <a:moveTo>
                  <a:pt x="56" y="23"/>
                </a:moveTo>
                <a:cubicBezTo>
                  <a:pt x="57" y="23"/>
                  <a:pt x="57" y="23"/>
                  <a:pt x="57" y="23"/>
                </a:cubicBezTo>
                <a:cubicBezTo>
                  <a:pt x="62" y="23"/>
                  <a:pt x="62" y="23"/>
                  <a:pt x="62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6" y="23"/>
                  <a:pt x="67" y="24"/>
                  <a:pt x="67" y="26"/>
                </a:cubicBezTo>
                <a:cubicBezTo>
                  <a:pt x="67" y="27"/>
                  <a:pt x="66" y="28"/>
                  <a:pt x="6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2" y="28"/>
                  <a:pt x="51" y="27"/>
                  <a:pt x="51" y="26"/>
                </a:cubicBezTo>
                <a:cubicBezTo>
                  <a:pt x="51" y="24"/>
                  <a:pt x="52" y="23"/>
                  <a:pt x="53" y="23"/>
                </a:cubicBezTo>
                <a:lnTo>
                  <a:pt x="56" y="23"/>
                </a:lnTo>
                <a:close/>
                <a:moveTo>
                  <a:pt x="8" y="55"/>
                </a:moveTo>
                <a:cubicBezTo>
                  <a:pt x="7" y="54"/>
                  <a:pt x="3" y="50"/>
                  <a:pt x="3" y="40"/>
                </a:cubicBezTo>
                <a:cubicBezTo>
                  <a:pt x="3" y="29"/>
                  <a:pt x="7" y="25"/>
                  <a:pt x="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6" y="27"/>
                  <a:pt x="14" y="32"/>
                  <a:pt x="14" y="40"/>
                </a:cubicBezTo>
                <a:cubicBezTo>
                  <a:pt x="14" y="47"/>
                  <a:pt x="16" y="52"/>
                  <a:pt x="18" y="55"/>
                </a:cubicBezTo>
                <a:lnTo>
                  <a:pt x="8" y="55"/>
                </a:lnTo>
                <a:close/>
                <a:moveTo>
                  <a:pt x="21" y="54"/>
                </a:move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1" y="54"/>
                  <a:pt x="21" y="54"/>
                  <a:pt x="21" y="54"/>
                </a:cubicBezTo>
                <a:close/>
                <a:moveTo>
                  <a:pt x="42" y="54"/>
                </a:moveTo>
                <a:cubicBezTo>
                  <a:pt x="41" y="53"/>
                  <a:pt x="40" y="53"/>
                  <a:pt x="39" y="53"/>
                </a:cubicBezTo>
                <a:cubicBezTo>
                  <a:pt x="36" y="52"/>
                  <a:pt x="34" y="51"/>
                  <a:pt x="32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8" y="49"/>
                  <a:pt x="17" y="45"/>
                  <a:pt x="17" y="40"/>
                </a:cubicBezTo>
                <a:cubicBezTo>
                  <a:pt x="17" y="34"/>
                  <a:pt x="18" y="30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20" y="28"/>
                  <a:pt x="25" y="28"/>
                  <a:pt x="28" y="25"/>
                </a:cubicBezTo>
                <a:cubicBezTo>
                  <a:pt x="29" y="24"/>
                  <a:pt x="30" y="23"/>
                  <a:pt x="31" y="21"/>
                </a:cubicBezTo>
                <a:cubicBezTo>
                  <a:pt x="33" y="19"/>
                  <a:pt x="35" y="16"/>
                  <a:pt x="37" y="15"/>
                </a:cubicBezTo>
                <a:cubicBezTo>
                  <a:pt x="41" y="12"/>
                  <a:pt x="43" y="9"/>
                  <a:pt x="44" y="4"/>
                </a:cubicBezTo>
                <a:cubicBezTo>
                  <a:pt x="44" y="3"/>
                  <a:pt x="45" y="3"/>
                  <a:pt x="45" y="3"/>
                </a:cubicBezTo>
                <a:cubicBezTo>
                  <a:pt x="47" y="3"/>
                  <a:pt x="48" y="4"/>
                  <a:pt x="48" y="5"/>
                </a:cubicBezTo>
                <a:cubicBezTo>
                  <a:pt x="49" y="7"/>
                  <a:pt x="49" y="9"/>
                  <a:pt x="49" y="12"/>
                </a:cubicBezTo>
                <a:cubicBezTo>
                  <a:pt x="48" y="15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5" y="22"/>
                  <a:pt x="43" y="28"/>
                  <a:pt x="42" y="33"/>
                </a:cubicBezTo>
                <a:cubicBezTo>
                  <a:pt x="42" y="38"/>
                  <a:pt x="34" y="38"/>
                  <a:pt x="34" y="38"/>
                </a:cubicBezTo>
                <a:cubicBezTo>
                  <a:pt x="33" y="38"/>
                  <a:pt x="32" y="39"/>
                  <a:pt x="32" y="39"/>
                </a:cubicBezTo>
                <a:cubicBezTo>
                  <a:pt x="32" y="40"/>
                  <a:pt x="33" y="41"/>
                  <a:pt x="34" y="41"/>
                </a:cubicBezTo>
                <a:cubicBezTo>
                  <a:pt x="34" y="41"/>
                  <a:pt x="44" y="41"/>
                  <a:pt x="45" y="33"/>
                </a:cubicBezTo>
                <a:cubicBezTo>
                  <a:pt x="46" y="29"/>
                  <a:pt x="47" y="25"/>
                  <a:pt x="48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5"/>
                  <a:pt x="48" y="26"/>
                </a:cubicBezTo>
                <a:cubicBezTo>
                  <a:pt x="48" y="27"/>
                  <a:pt x="48" y="29"/>
                  <a:pt x="50" y="30"/>
                </a:cubicBezTo>
                <a:cubicBezTo>
                  <a:pt x="48" y="31"/>
                  <a:pt x="48" y="32"/>
                  <a:pt x="48" y="34"/>
                </a:cubicBezTo>
                <a:cubicBezTo>
                  <a:pt x="48" y="36"/>
                  <a:pt x="49" y="38"/>
                  <a:pt x="50" y="39"/>
                </a:cubicBezTo>
                <a:cubicBezTo>
                  <a:pt x="49" y="40"/>
                  <a:pt x="49" y="41"/>
                  <a:pt x="49" y="42"/>
                </a:cubicBezTo>
                <a:cubicBezTo>
                  <a:pt x="49" y="44"/>
                  <a:pt x="50" y="45"/>
                  <a:pt x="51" y="46"/>
                </a:cubicBezTo>
                <a:cubicBezTo>
                  <a:pt x="50" y="47"/>
                  <a:pt x="49" y="49"/>
                  <a:pt x="49" y="50"/>
                </a:cubicBezTo>
                <a:cubicBezTo>
                  <a:pt x="49" y="52"/>
                  <a:pt x="49" y="53"/>
                  <a:pt x="50" y="54"/>
                </a:cubicBezTo>
                <a:cubicBezTo>
                  <a:pt x="47" y="54"/>
                  <a:pt x="44" y="54"/>
                  <a:pt x="42" y="54"/>
                </a:cubicBezTo>
                <a:close/>
                <a:moveTo>
                  <a:pt x="64" y="53"/>
                </a:moveTo>
                <a:cubicBezTo>
                  <a:pt x="54" y="53"/>
                  <a:pt x="54" y="53"/>
                  <a:pt x="54" y="53"/>
                </a:cubicBezTo>
                <a:cubicBezTo>
                  <a:pt x="53" y="53"/>
                  <a:pt x="52" y="52"/>
                  <a:pt x="52" y="50"/>
                </a:cubicBezTo>
                <a:cubicBezTo>
                  <a:pt x="52" y="49"/>
                  <a:pt x="53" y="48"/>
                  <a:pt x="5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5" y="48"/>
                  <a:pt x="67" y="49"/>
                  <a:pt x="67" y="50"/>
                </a:cubicBezTo>
                <a:cubicBezTo>
                  <a:pt x="67" y="52"/>
                  <a:pt x="65" y="53"/>
                  <a:pt x="64" y="53"/>
                </a:cubicBezTo>
                <a:close/>
                <a:moveTo>
                  <a:pt x="66" y="45"/>
                </a:moveTo>
                <a:cubicBezTo>
                  <a:pt x="54" y="45"/>
                  <a:pt x="54" y="45"/>
                  <a:pt x="54" y="45"/>
                </a:cubicBezTo>
                <a:cubicBezTo>
                  <a:pt x="53" y="45"/>
                  <a:pt x="52" y="44"/>
                  <a:pt x="52" y="42"/>
                </a:cubicBezTo>
                <a:cubicBezTo>
                  <a:pt x="52" y="41"/>
                  <a:pt x="53" y="40"/>
                  <a:pt x="54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68" y="40"/>
                  <a:pt x="69" y="41"/>
                  <a:pt x="69" y="42"/>
                </a:cubicBezTo>
                <a:cubicBezTo>
                  <a:pt x="69" y="44"/>
                  <a:pt x="68" y="45"/>
                  <a:pt x="66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56290" y="4801615"/>
            <a:ext cx="445422" cy="326113"/>
          </a:xfrm>
          <a:custGeom>
            <a:avLst/>
            <a:gdLst>
              <a:gd name="T0" fmla="*/ 60 w 71"/>
              <a:gd name="T1" fmla="*/ 1 h 50"/>
              <a:gd name="T2" fmla="*/ 53 w 71"/>
              <a:gd name="T3" fmla="*/ 4 h 50"/>
              <a:gd name="T4" fmla="*/ 40 w 71"/>
              <a:gd name="T5" fmla="*/ 1 h 50"/>
              <a:gd name="T6" fmla="*/ 29 w 71"/>
              <a:gd name="T7" fmla="*/ 2 h 50"/>
              <a:gd name="T8" fmla="*/ 22 w 71"/>
              <a:gd name="T9" fmla="*/ 4 h 50"/>
              <a:gd name="T10" fmla="*/ 11 w 71"/>
              <a:gd name="T11" fmla="*/ 2 h 50"/>
              <a:gd name="T12" fmla="*/ 0 w 71"/>
              <a:gd name="T13" fmla="*/ 21 h 50"/>
              <a:gd name="T14" fmla="*/ 6 w 71"/>
              <a:gd name="T15" fmla="*/ 25 h 50"/>
              <a:gd name="T16" fmla="*/ 12 w 71"/>
              <a:gd name="T17" fmla="*/ 32 h 50"/>
              <a:gd name="T18" fmla="*/ 16 w 71"/>
              <a:gd name="T19" fmla="*/ 37 h 50"/>
              <a:gd name="T20" fmla="*/ 17 w 71"/>
              <a:gd name="T21" fmla="*/ 42 h 50"/>
              <a:gd name="T22" fmla="*/ 21 w 71"/>
              <a:gd name="T23" fmla="*/ 43 h 50"/>
              <a:gd name="T24" fmla="*/ 22 w 71"/>
              <a:gd name="T25" fmla="*/ 46 h 50"/>
              <a:gd name="T26" fmla="*/ 27 w 71"/>
              <a:gd name="T27" fmla="*/ 46 h 50"/>
              <a:gd name="T28" fmla="*/ 31 w 71"/>
              <a:gd name="T29" fmla="*/ 50 h 50"/>
              <a:gd name="T30" fmla="*/ 36 w 71"/>
              <a:gd name="T31" fmla="*/ 46 h 50"/>
              <a:gd name="T32" fmla="*/ 40 w 71"/>
              <a:gd name="T33" fmla="*/ 49 h 50"/>
              <a:gd name="T34" fmla="*/ 44 w 71"/>
              <a:gd name="T35" fmla="*/ 45 h 50"/>
              <a:gd name="T36" fmla="*/ 49 w 71"/>
              <a:gd name="T37" fmla="*/ 45 h 50"/>
              <a:gd name="T38" fmla="*/ 52 w 71"/>
              <a:gd name="T39" fmla="*/ 42 h 50"/>
              <a:gd name="T40" fmla="*/ 55 w 71"/>
              <a:gd name="T41" fmla="*/ 36 h 50"/>
              <a:gd name="T42" fmla="*/ 59 w 71"/>
              <a:gd name="T43" fmla="*/ 30 h 50"/>
              <a:gd name="T44" fmla="*/ 66 w 71"/>
              <a:gd name="T45" fmla="*/ 24 h 50"/>
              <a:gd name="T46" fmla="*/ 71 w 71"/>
              <a:gd name="T47" fmla="*/ 21 h 50"/>
              <a:gd name="T48" fmla="*/ 17 w 71"/>
              <a:gd name="T49" fmla="*/ 35 h 50"/>
              <a:gd name="T50" fmla="*/ 15 w 71"/>
              <a:gd name="T51" fmla="*/ 35 h 50"/>
              <a:gd name="T52" fmla="*/ 14 w 71"/>
              <a:gd name="T53" fmla="*/ 33 h 50"/>
              <a:gd name="T54" fmla="*/ 23 w 71"/>
              <a:gd name="T55" fmla="*/ 23 h 50"/>
              <a:gd name="T56" fmla="*/ 26 w 71"/>
              <a:gd name="T57" fmla="*/ 23 h 50"/>
              <a:gd name="T58" fmla="*/ 26 w 71"/>
              <a:gd name="T59" fmla="*/ 26 h 50"/>
              <a:gd name="T60" fmla="*/ 17 w 71"/>
              <a:gd name="T61" fmla="*/ 35 h 50"/>
              <a:gd name="T62" fmla="*/ 18 w 71"/>
              <a:gd name="T63" fmla="*/ 40 h 50"/>
              <a:gd name="T64" fmla="*/ 18 w 71"/>
              <a:gd name="T65" fmla="*/ 37 h 50"/>
              <a:gd name="T66" fmla="*/ 27 w 71"/>
              <a:gd name="T67" fmla="*/ 29 h 50"/>
              <a:gd name="T68" fmla="*/ 30 w 71"/>
              <a:gd name="T69" fmla="*/ 29 h 50"/>
              <a:gd name="T70" fmla="*/ 23 w 71"/>
              <a:gd name="T71" fmla="*/ 38 h 50"/>
              <a:gd name="T72" fmla="*/ 26 w 71"/>
              <a:gd name="T73" fmla="*/ 44 h 50"/>
              <a:gd name="T74" fmla="*/ 23 w 71"/>
              <a:gd name="T75" fmla="*/ 43 h 50"/>
              <a:gd name="T76" fmla="*/ 28 w 71"/>
              <a:gd name="T77" fmla="*/ 37 h 50"/>
              <a:gd name="T78" fmla="*/ 33 w 71"/>
              <a:gd name="T79" fmla="*/ 32 h 50"/>
              <a:gd name="T80" fmla="*/ 35 w 71"/>
              <a:gd name="T81" fmla="*/ 34 h 50"/>
              <a:gd name="T82" fmla="*/ 30 w 71"/>
              <a:gd name="T83" fmla="*/ 40 h 50"/>
              <a:gd name="T84" fmla="*/ 41 w 71"/>
              <a:gd name="T85" fmla="*/ 39 h 50"/>
              <a:gd name="T86" fmla="*/ 33 w 71"/>
              <a:gd name="T87" fmla="*/ 47 h 50"/>
              <a:gd name="T88" fmla="*/ 29 w 71"/>
              <a:gd name="T89" fmla="*/ 46 h 50"/>
              <a:gd name="T90" fmla="*/ 32 w 71"/>
              <a:gd name="T91" fmla="*/ 42 h 50"/>
              <a:gd name="T92" fmla="*/ 40 w 71"/>
              <a:gd name="T93" fmla="*/ 35 h 50"/>
              <a:gd name="T94" fmla="*/ 42 w 71"/>
              <a:gd name="T95" fmla="*/ 37 h 50"/>
              <a:gd name="T96" fmla="*/ 65 w 71"/>
              <a:gd name="T97" fmla="*/ 21 h 50"/>
              <a:gd name="T98" fmla="*/ 57 w 71"/>
              <a:gd name="T99" fmla="*/ 28 h 50"/>
              <a:gd name="T100" fmla="*/ 47 w 71"/>
              <a:gd name="T101" fmla="*/ 19 h 50"/>
              <a:gd name="T102" fmla="*/ 42 w 71"/>
              <a:gd name="T103" fmla="*/ 15 h 50"/>
              <a:gd name="T104" fmla="*/ 41 w 71"/>
              <a:gd name="T105" fmla="*/ 13 h 50"/>
              <a:gd name="T106" fmla="*/ 39 w 71"/>
              <a:gd name="T107" fmla="*/ 14 h 50"/>
              <a:gd name="T108" fmla="*/ 31 w 71"/>
              <a:gd name="T109" fmla="*/ 19 h 50"/>
              <a:gd name="T110" fmla="*/ 26 w 71"/>
              <a:gd name="T111" fmla="*/ 16 h 50"/>
              <a:gd name="T112" fmla="*/ 27 w 71"/>
              <a:gd name="T113" fmla="*/ 15 h 50"/>
              <a:gd name="T114" fmla="*/ 41 w 71"/>
              <a:gd name="T115" fmla="*/ 4 h 50"/>
              <a:gd name="T116" fmla="*/ 53 w 71"/>
              <a:gd name="T117" fmla="*/ 7 h 50"/>
              <a:gd name="T118" fmla="*/ 67 w 71"/>
              <a:gd name="T119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" h="50">
                <a:moveTo>
                  <a:pt x="62" y="0"/>
                </a:moveTo>
                <a:cubicBezTo>
                  <a:pt x="60" y="1"/>
                  <a:pt x="60" y="1"/>
                  <a:pt x="60" y="1"/>
                </a:cubicBezTo>
                <a:cubicBezTo>
                  <a:pt x="59" y="2"/>
                  <a:pt x="56" y="4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2" y="4"/>
                  <a:pt x="49" y="3"/>
                  <a:pt x="46" y="2"/>
                </a:cubicBezTo>
                <a:cubicBezTo>
                  <a:pt x="42" y="1"/>
                  <a:pt x="41" y="1"/>
                  <a:pt x="40" y="1"/>
                </a:cubicBezTo>
                <a:cubicBezTo>
                  <a:pt x="40" y="1"/>
                  <a:pt x="38" y="2"/>
                  <a:pt x="36" y="4"/>
                </a:cubicBezTo>
                <a:cubicBezTo>
                  <a:pt x="34" y="3"/>
                  <a:pt x="31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2"/>
                  <a:pt x="24" y="3"/>
                  <a:pt x="22" y="4"/>
                </a:cubicBezTo>
                <a:cubicBezTo>
                  <a:pt x="20" y="4"/>
                  <a:pt x="19" y="5"/>
                  <a:pt x="18" y="5"/>
                </a:cubicBezTo>
                <a:cubicBezTo>
                  <a:pt x="17" y="5"/>
                  <a:pt x="14" y="3"/>
                  <a:pt x="11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2"/>
                  <a:pt x="5" y="24"/>
                  <a:pt x="6" y="25"/>
                </a:cubicBezTo>
                <a:cubicBezTo>
                  <a:pt x="7" y="26"/>
                  <a:pt x="7" y="26"/>
                  <a:pt x="7" y="26"/>
                </a:cubicBezTo>
                <a:cubicBezTo>
                  <a:pt x="8" y="27"/>
                  <a:pt x="10" y="29"/>
                  <a:pt x="12" y="32"/>
                </a:cubicBezTo>
                <a:cubicBezTo>
                  <a:pt x="12" y="33"/>
                  <a:pt x="12" y="35"/>
                  <a:pt x="13" y="36"/>
                </a:cubicBezTo>
                <a:cubicBezTo>
                  <a:pt x="14" y="37"/>
                  <a:pt x="15" y="37"/>
                  <a:pt x="16" y="37"/>
                </a:cubicBezTo>
                <a:cubicBezTo>
                  <a:pt x="16" y="38"/>
                  <a:pt x="16" y="38"/>
                  <a:pt x="16" y="39"/>
                </a:cubicBezTo>
                <a:cubicBezTo>
                  <a:pt x="16" y="40"/>
                  <a:pt x="16" y="41"/>
                  <a:pt x="17" y="42"/>
                </a:cubicBezTo>
                <a:cubicBezTo>
                  <a:pt x="18" y="42"/>
                  <a:pt x="19" y="43"/>
                  <a:pt x="20" y="43"/>
                </a:cubicBezTo>
                <a:cubicBezTo>
                  <a:pt x="20" y="43"/>
                  <a:pt x="20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4"/>
                  <a:pt x="21" y="45"/>
                  <a:pt x="22" y="46"/>
                </a:cubicBezTo>
                <a:cubicBezTo>
                  <a:pt x="23" y="47"/>
                  <a:pt x="24" y="47"/>
                  <a:pt x="25" y="47"/>
                </a:cubicBezTo>
                <a:cubicBezTo>
                  <a:pt x="26" y="47"/>
                  <a:pt x="27" y="47"/>
                  <a:pt x="27" y="46"/>
                </a:cubicBezTo>
                <a:cubicBezTo>
                  <a:pt x="27" y="47"/>
                  <a:pt x="28" y="48"/>
                  <a:pt x="28" y="49"/>
                </a:cubicBezTo>
                <a:cubicBezTo>
                  <a:pt x="29" y="49"/>
                  <a:pt x="30" y="50"/>
                  <a:pt x="31" y="50"/>
                </a:cubicBezTo>
                <a:cubicBezTo>
                  <a:pt x="32" y="50"/>
                  <a:pt x="33" y="49"/>
                  <a:pt x="34" y="49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8"/>
                  <a:pt x="37" y="48"/>
                  <a:pt x="37" y="48"/>
                </a:cubicBezTo>
                <a:cubicBezTo>
                  <a:pt x="38" y="48"/>
                  <a:pt x="39" y="49"/>
                  <a:pt x="40" y="49"/>
                </a:cubicBezTo>
                <a:cubicBezTo>
                  <a:pt x="41" y="49"/>
                  <a:pt x="42" y="48"/>
                  <a:pt x="43" y="48"/>
                </a:cubicBezTo>
                <a:cubicBezTo>
                  <a:pt x="44" y="47"/>
                  <a:pt x="44" y="46"/>
                  <a:pt x="44" y="45"/>
                </a:cubicBezTo>
                <a:cubicBezTo>
                  <a:pt x="45" y="46"/>
                  <a:pt x="46" y="46"/>
                  <a:pt x="46" y="46"/>
                </a:cubicBezTo>
                <a:cubicBezTo>
                  <a:pt x="48" y="46"/>
                  <a:pt x="49" y="46"/>
                  <a:pt x="49" y="45"/>
                </a:cubicBezTo>
                <a:cubicBezTo>
                  <a:pt x="50" y="44"/>
                  <a:pt x="51" y="43"/>
                  <a:pt x="50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3" y="42"/>
                  <a:pt x="54" y="42"/>
                  <a:pt x="55" y="41"/>
                </a:cubicBezTo>
                <a:cubicBezTo>
                  <a:pt x="56" y="40"/>
                  <a:pt x="56" y="38"/>
                  <a:pt x="55" y="36"/>
                </a:cubicBezTo>
                <a:cubicBezTo>
                  <a:pt x="56" y="36"/>
                  <a:pt x="57" y="36"/>
                  <a:pt x="58" y="35"/>
                </a:cubicBezTo>
                <a:cubicBezTo>
                  <a:pt x="59" y="34"/>
                  <a:pt x="60" y="32"/>
                  <a:pt x="59" y="30"/>
                </a:cubicBezTo>
                <a:cubicBezTo>
                  <a:pt x="60" y="29"/>
                  <a:pt x="61" y="28"/>
                  <a:pt x="62" y="28"/>
                </a:cubicBezTo>
                <a:cubicBezTo>
                  <a:pt x="63" y="26"/>
                  <a:pt x="65" y="24"/>
                  <a:pt x="66" y="24"/>
                </a:cubicBezTo>
                <a:cubicBezTo>
                  <a:pt x="67" y="23"/>
                  <a:pt x="69" y="22"/>
                  <a:pt x="70" y="22"/>
                </a:cubicBezTo>
                <a:cubicBezTo>
                  <a:pt x="71" y="21"/>
                  <a:pt x="71" y="21"/>
                  <a:pt x="71" y="21"/>
                </a:cubicBezTo>
                <a:lnTo>
                  <a:pt x="62" y="0"/>
                </a:lnTo>
                <a:close/>
                <a:moveTo>
                  <a:pt x="17" y="35"/>
                </a:moveTo>
                <a:cubicBezTo>
                  <a:pt x="17" y="35"/>
                  <a:pt x="16" y="35"/>
                  <a:pt x="16" y="35"/>
                </a:cubicBezTo>
                <a:cubicBezTo>
                  <a:pt x="16" y="35"/>
                  <a:pt x="15" y="35"/>
                  <a:pt x="15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2"/>
                  <a:pt x="15" y="32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4" y="23"/>
                  <a:pt x="24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6" y="24"/>
                  <a:pt x="26" y="24"/>
                  <a:pt x="26" y="25"/>
                </a:cubicBezTo>
                <a:cubicBezTo>
                  <a:pt x="26" y="25"/>
                  <a:pt x="26" y="26"/>
                  <a:pt x="26" y="26"/>
                </a:cubicBezTo>
                <a:cubicBezTo>
                  <a:pt x="18" y="35"/>
                  <a:pt x="18" y="35"/>
                  <a:pt x="18" y="35"/>
                </a:cubicBezTo>
                <a:cubicBezTo>
                  <a:pt x="17" y="35"/>
                  <a:pt x="17" y="35"/>
                  <a:pt x="17" y="35"/>
                </a:cubicBezTo>
                <a:close/>
                <a:moveTo>
                  <a:pt x="21" y="40"/>
                </a:moveTo>
                <a:cubicBezTo>
                  <a:pt x="20" y="41"/>
                  <a:pt x="19" y="41"/>
                  <a:pt x="18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38"/>
                  <a:pt x="18" y="38"/>
                  <a:pt x="18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8"/>
                  <a:pt x="28" y="28"/>
                </a:cubicBezTo>
                <a:cubicBezTo>
                  <a:pt x="29" y="28"/>
                  <a:pt x="29" y="29"/>
                  <a:pt x="30" y="29"/>
                </a:cubicBezTo>
                <a:cubicBezTo>
                  <a:pt x="30" y="30"/>
                  <a:pt x="30" y="31"/>
                  <a:pt x="30" y="32"/>
                </a:cubicBezTo>
                <a:cubicBezTo>
                  <a:pt x="23" y="38"/>
                  <a:pt x="23" y="38"/>
                  <a:pt x="23" y="38"/>
                </a:cubicBezTo>
                <a:lnTo>
                  <a:pt x="21" y="40"/>
                </a:lnTo>
                <a:close/>
                <a:moveTo>
                  <a:pt x="26" y="44"/>
                </a:moveTo>
                <a:cubicBezTo>
                  <a:pt x="26" y="45"/>
                  <a:pt x="24" y="45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3" y="42"/>
                  <a:pt x="23" y="42"/>
                  <a:pt x="23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2"/>
                  <a:pt x="33" y="32"/>
                </a:cubicBezTo>
                <a:cubicBezTo>
                  <a:pt x="34" y="32"/>
                  <a:pt x="34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5" y="35"/>
                  <a:pt x="35" y="36"/>
                  <a:pt x="35" y="36"/>
                </a:cubicBezTo>
                <a:cubicBezTo>
                  <a:pt x="30" y="40"/>
                  <a:pt x="30" y="40"/>
                  <a:pt x="30" y="40"/>
                </a:cubicBezTo>
                <a:lnTo>
                  <a:pt x="26" y="44"/>
                </a:lnTo>
                <a:close/>
                <a:moveTo>
                  <a:pt x="41" y="39"/>
                </a:moveTo>
                <a:cubicBezTo>
                  <a:pt x="35" y="45"/>
                  <a:pt x="35" y="45"/>
                  <a:pt x="35" y="45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8"/>
                  <a:pt x="31" y="48"/>
                  <a:pt x="30" y="47"/>
                </a:cubicBezTo>
                <a:cubicBezTo>
                  <a:pt x="29" y="47"/>
                  <a:pt x="29" y="46"/>
                  <a:pt x="29" y="46"/>
                </a:cubicBezTo>
                <a:cubicBezTo>
                  <a:pt x="29" y="45"/>
                  <a:pt x="29" y="45"/>
                  <a:pt x="30" y="44"/>
                </a:cubicBezTo>
                <a:cubicBezTo>
                  <a:pt x="32" y="42"/>
                  <a:pt x="32" y="42"/>
                  <a:pt x="32" y="42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5"/>
                  <a:pt x="39" y="35"/>
                  <a:pt x="40" y="35"/>
                </a:cubicBezTo>
                <a:cubicBezTo>
                  <a:pt x="40" y="35"/>
                  <a:pt x="41" y="35"/>
                  <a:pt x="41" y="36"/>
                </a:cubicBezTo>
                <a:cubicBezTo>
                  <a:pt x="41" y="36"/>
                  <a:pt x="42" y="37"/>
                  <a:pt x="42" y="37"/>
                </a:cubicBezTo>
                <a:cubicBezTo>
                  <a:pt x="42" y="38"/>
                  <a:pt x="41" y="38"/>
                  <a:pt x="41" y="39"/>
                </a:cubicBezTo>
                <a:close/>
                <a:moveTo>
                  <a:pt x="65" y="21"/>
                </a:moveTo>
                <a:cubicBezTo>
                  <a:pt x="63" y="22"/>
                  <a:pt x="61" y="24"/>
                  <a:pt x="60" y="26"/>
                </a:cubicBezTo>
                <a:cubicBezTo>
                  <a:pt x="59" y="26"/>
                  <a:pt x="58" y="27"/>
                  <a:pt x="57" y="28"/>
                </a:cubicBezTo>
                <a:cubicBezTo>
                  <a:pt x="50" y="21"/>
                  <a:pt x="50" y="21"/>
                  <a:pt x="50" y="21"/>
                </a:cubicBezTo>
                <a:cubicBezTo>
                  <a:pt x="49" y="20"/>
                  <a:pt x="48" y="19"/>
                  <a:pt x="47" y="19"/>
                </a:cubicBezTo>
                <a:cubicBezTo>
                  <a:pt x="47" y="19"/>
                  <a:pt x="46" y="19"/>
                  <a:pt x="44" y="18"/>
                </a:cubicBezTo>
                <a:cubicBezTo>
                  <a:pt x="42" y="16"/>
                  <a:pt x="42" y="15"/>
                  <a:pt x="42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7" y="15"/>
                  <a:pt x="35" y="17"/>
                  <a:pt x="34" y="18"/>
                </a:cubicBezTo>
                <a:cubicBezTo>
                  <a:pt x="33" y="18"/>
                  <a:pt x="32" y="19"/>
                  <a:pt x="31" y="19"/>
                </a:cubicBezTo>
                <a:cubicBezTo>
                  <a:pt x="30" y="19"/>
                  <a:pt x="29" y="19"/>
                  <a:pt x="28" y="18"/>
                </a:cubicBezTo>
                <a:cubicBezTo>
                  <a:pt x="27" y="18"/>
                  <a:pt x="27" y="17"/>
                  <a:pt x="26" y="16"/>
                </a:cubicBezTo>
                <a:cubicBezTo>
                  <a:pt x="26" y="16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9" y="13"/>
                  <a:pt x="33" y="10"/>
                  <a:pt x="37" y="7"/>
                </a:cubicBezTo>
                <a:cubicBezTo>
                  <a:pt x="38" y="5"/>
                  <a:pt x="40" y="4"/>
                  <a:pt x="41" y="4"/>
                </a:cubicBezTo>
                <a:cubicBezTo>
                  <a:pt x="41" y="4"/>
                  <a:pt x="44" y="5"/>
                  <a:pt x="45" y="5"/>
                </a:cubicBezTo>
                <a:cubicBezTo>
                  <a:pt x="49" y="7"/>
                  <a:pt x="52" y="7"/>
                  <a:pt x="53" y="7"/>
                </a:cubicBezTo>
                <a:cubicBezTo>
                  <a:pt x="56" y="7"/>
                  <a:pt x="59" y="6"/>
                  <a:pt x="60" y="5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62928" y="2572791"/>
            <a:ext cx="463795" cy="480973"/>
          </a:xfrm>
          <a:custGeom>
            <a:avLst/>
            <a:gdLst>
              <a:gd name="T0" fmla="*/ 22 w 80"/>
              <a:gd name="T1" fmla="*/ 6 h 80"/>
              <a:gd name="T2" fmla="*/ 23 w 80"/>
              <a:gd name="T3" fmla="*/ 14 h 80"/>
              <a:gd name="T4" fmla="*/ 78 w 80"/>
              <a:gd name="T5" fmla="*/ 38 h 80"/>
              <a:gd name="T6" fmla="*/ 72 w 80"/>
              <a:gd name="T7" fmla="*/ 42 h 80"/>
              <a:gd name="T8" fmla="*/ 78 w 80"/>
              <a:gd name="T9" fmla="*/ 38 h 80"/>
              <a:gd name="T10" fmla="*/ 73 w 80"/>
              <a:gd name="T11" fmla="*/ 23 h 80"/>
              <a:gd name="T12" fmla="*/ 67 w 80"/>
              <a:gd name="T13" fmla="*/ 22 h 80"/>
              <a:gd name="T14" fmla="*/ 40 w 80"/>
              <a:gd name="T15" fmla="*/ 10 h 80"/>
              <a:gd name="T16" fmla="*/ 40 w 80"/>
              <a:gd name="T17" fmla="*/ 0 h 80"/>
              <a:gd name="T18" fmla="*/ 40 w 80"/>
              <a:gd name="T19" fmla="*/ 10 h 80"/>
              <a:gd name="T20" fmla="*/ 66 w 80"/>
              <a:gd name="T21" fmla="*/ 55 h 80"/>
              <a:gd name="T22" fmla="*/ 72 w 80"/>
              <a:gd name="T23" fmla="*/ 61 h 80"/>
              <a:gd name="T24" fmla="*/ 55 w 80"/>
              <a:gd name="T25" fmla="*/ 14 h 80"/>
              <a:gd name="T26" fmla="*/ 60 w 80"/>
              <a:gd name="T27" fmla="*/ 8 h 80"/>
              <a:gd name="T28" fmla="*/ 54 w 80"/>
              <a:gd name="T29" fmla="*/ 11 h 80"/>
              <a:gd name="T30" fmla="*/ 18 w 80"/>
              <a:gd name="T31" fmla="*/ 26 h 80"/>
              <a:gd name="T32" fmla="*/ 61 w 80"/>
              <a:gd name="T33" fmla="*/ 26 h 80"/>
              <a:gd name="T34" fmla="*/ 41 w 80"/>
              <a:gd name="T35" fmla="*/ 68 h 80"/>
              <a:gd name="T36" fmla="*/ 12 w 80"/>
              <a:gd name="T37" fmla="*/ 38 h 80"/>
              <a:gd name="T38" fmla="*/ 29 w 80"/>
              <a:gd name="T39" fmla="*/ 38 h 80"/>
              <a:gd name="T40" fmla="*/ 48 w 80"/>
              <a:gd name="T41" fmla="*/ 38 h 80"/>
              <a:gd name="T42" fmla="*/ 48 w 80"/>
              <a:gd name="T43" fmla="*/ 38 h 80"/>
              <a:gd name="T44" fmla="*/ 42 w 80"/>
              <a:gd name="T45" fmla="*/ 62 h 80"/>
              <a:gd name="T46" fmla="*/ 52 w 80"/>
              <a:gd name="T47" fmla="*/ 36 h 80"/>
              <a:gd name="T48" fmla="*/ 42 w 80"/>
              <a:gd name="T49" fmla="*/ 28 h 80"/>
              <a:gd name="T50" fmla="*/ 42 w 80"/>
              <a:gd name="T51" fmla="*/ 28 h 80"/>
              <a:gd name="T52" fmla="*/ 47 w 80"/>
              <a:gd name="T53" fmla="*/ 36 h 80"/>
              <a:gd name="T54" fmla="*/ 30 w 80"/>
              <a:gd name="T55" fmla="*/ 36 h 80"/>
              <a:gd name="T56" fmla="*/ 15 w 80"/>
              <a:gd name="T57" fmla="*/ 36 h 80"/>
              <a:gd name="T58" fmla="*/ 15 w 80"/>
              <a:gd name="T59" fmla="*/ 36 h 80"/>
              <a:gd name="T60" fmla="*/ 5 w 80"/>
              <a:gd name="T61" fmla="*/ 60 h 80"/>
              <a:gd name="T62" fmla="*/ 13 w 80"/>
              <a:gd name="T63" fmla="*/ 58 h 80"/>
              <a:gd name="T64" fmla="*/ 9 w 80"/>
              <a:gd name="T65" fmla="*/ 40 h 80"/>
              <a:gd name="T66" fmla="*/ 0 w 80"/>
              <a:gd name="T67" fmla="*/ 40 h 80"/>
              <a:gd name="T68" fmla="*/ 9 w 80"/>
              <a:gd name="T69" fmla="*/ 40 h 80"/>
              <a:gd name="T70" fmla="*/ 12 w 80"/>
              <a:gd name="T71" fmla="*/ 26 h 80"/>
              <a:gd name="T72" fmla="*/ 8 w 80"/>
              <a:gd name="T73" fmla="*/ 19 h 80"/>
              <a:gd name="T74" fmla="*/ 24 w 80"/>
              <a:gd name="T75" fmla="*/ 66 h 80"/>
              <a:gd name="T76" fmla="*/ 20 w 80"/>
              <a:gd name="T77" fmla="*/ 75 h 80"/>
              <a:gd name="T78" fmla="*/ 25 w 80"/>
              <a:gd name="T79" fmla="*/ 69 h 80"/>
              <a:gd name="T80" fmla="*/ 38 w 80"/>
              <a:gd name="T81" fmla="*/ 72 h 80"/>
              <a:gd name="T82" fmla="*/ 42 w 80"/>
              <a:gd name="T83" fmla="*/ 78 h 80"/>
              <a:gd name="T84" fmla="*/ 57 w 80"/>
              <a:gd name="T85" fmla="*/ 67 h 80"/>
              <a:gd name="T86" fmla="*/ 57 w 80"/>
              <a:gd name="T87" fmla="*/ 74 h 80"/>
              <a:gd name="T88" fmla="*/ 60 w 80"/>
              <a:gd name="T89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" h="80">
                <a:moveTo>
                  <a:pt x="19" y="8"/>
                </a:moveTo>
                <a:cubicBezTo>
                  <a:pt x="18" y="7"/>
                  <a:pt x="19" y="6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5" y="11"/>
                  <a:pt x="25" y="11"/>
                  <a:pt x="25" y="11"/>
                </a:cubicBezTo>
                <a:cubicBezTo>
                  <a:pt x="26" y="12"/>
                  <a:pt x="25" y="13"/>
                  <a:pt x="24" y="14"/>
                </a:cubicBezTo>
                <a:cubicBezTo>
                  <a:pt x="24" y="14"/>
                  <a:pt x="24" y="14"/>
                  <a:pt x="23" y="14"/>
                </a:cubicBezTo>
                <a:cubicBezTo>
                  <a:pt x="23" y="14"/>
                  <a:pt x="22" y="14"/>
                  <a:pt x="22" y="13"/>
                </a:cubicBezTo>
                <a:lnTo>
                  <a:pt x="19" y="8"/>
                </a:lnTo>
                <a:close/>
                <a:moveTo>
                  <a:pt x="78" y="38"/>
                </a:moveTo>
                <a:cubicBezTo>
                  <a:pt x="72" y="38"/>
                  <a:pt x="72" y="38"/>
                  <a:pt x="72" y="38"/>
                </a:cubicBezTo>
                <a:cubicBezTo>
                  <a:pt x="71" y="38"/>
                  <a:pt x="70" y="39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80" y="41"/>
                  <a:pt x="80" y="40"/>
                </a:cubicBezTo>
                <a:cubicBezTo>
                  <a:pt x="80" y="39"/>
                  <a:pt x="79" y="38"/>
                  <a:pt x="78" y="38"/>
                </a:cubicBezTo>
                <a:close/>
                <a:moveTo>
                  <a:pt x="68" y="26"/>
                </a:moveTo>
                <a:cubicBezTo>
                  <a:pt x="68" y="26"/>
                  <a:pt x="68" y="26"/>
                  <a:pt x="69" y="26"/>
                </a:cubicBezTo>
                <a:cubicBezTo>
                  <a:pt x="73" y="23"/>
                  <a:pt x="73" y="23"/>
                  <a:pt x="73" y="23"/>
                </a:cubicBezTo>
                <a:cubicBezTo>
                  <a:pt x="74" y="22"/>
                  <a:pt x="75" y="21"/>
                  <a:pt x="74" y="20"/>
                </a:cubicBezTo>
                <a:cubicBezTo>
                  <a:pt x="74" y="19"/>
                  <a:pt x="72" y="19"/>
                  <a:pt x="71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3"/>
                  <a:pt x="65" y="24"/>
                  <a:pt x="66" y="25"/>
                </a:cubicBezTo>
                <a:cubicBezTo>
                  <a:pt x="66" y="26"/>
                  <a:pt x="67" y="26"/>
                  <a:pt x="68" y="26"/>
                </a:cubicBezTo>
                <a:close/>
                <a:moveTo>
                  <a:pt x="40" y="10"/>
                </a:moveTo>
                <a:cubicBezTo>
                  <a:pt x="41" y="10"/>
                  <a:pt x="42" y="9"/>
                  <a:pt x="42" y="8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0" y="0"/>
                </a:cubicBezTo>
                <a:cubicBezTo>
                  <a:pt x="38" y="0"/>
                  <a:pt x="38" y="1"/>
                  <a:pt x="38" y="2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10"/>
                  <a:pt x="40" y="10"/>
                </a:cubicBezTo>
                <a:close/>
                <a:moveTo>
                  <a:pt x="73" y="57"/>
                </a:moveTo>
                <a:cubicBezTo>
                  <a:pt x="69" y="54"/>
                  <a:pt x="69" y="54"/>
                  <a:pt x="69" y="54"/>
                </a:cubicBezTo>
                <a:cubicBezTo>
                  <a:pt x="68" y="54"/>
                  <a:pt x="66" y="54"/>
                  <a:pt x="66" y="55"/>
                </a:cubicBezTo>
                <a:cubicBezTo>
                  <a:pt x="65" y="56"/>
                  <a:pt x="66" y="57"/>
                  <a:pt x="67" y="58"/>
                </a:cubicBezTo>
                <a:cubicBezTo>
                  <a:pt x="71" y="61"/>
                  <a:pt x="71" y="61"/>
                  <a:pt x="71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3" y="61"/>
                  <a:pt x="74" y="61"/>
                  <a:pt x="74" y="60"/>
                </a:cubicBezTo>
                <a:cubicBezTo>
                  <a:pt x="75" y="59"/>
                  <a:pt x="74" y="58"/>
                  <a:pt x="73" y="57"/>
                </a:cubicBezTo>
                <a:close/>
                <a:moveTo>
                  <a:pt x="55" y="14"/>
                </a:moveTo>
                <a:cubicBezTo>
                  <a:pt x="55" y="14"/>
                  <a:pt x="55" y="14"/>
                  <a:pt x="56" y="14"/>
                </a:cubicBezTo>
                <a:cubicBezTo>
                  <a:pt x="56" y="14"/>
                  <a:pt x="57" y="14"/>
                  <a:pt x="57" y="13"/>
                </a:cubicBezTo>
                <a:cubicBezTo>
                  <a:pt x="60" y="8"/>
                  <a:pt x="60" y="8"/>
                  <a:pt x="60" y="8"/>
                </a:cubicBezTo>
                <a:cubicBezTo>
                  <a:pt x="61" y="7"/>
                  <a:pt x="61" y="6"/>
                  <a:pt x="60" y="5"/>
                </a:cubicBezTo>
                <a:cubicBezTo>
                  <a:pt x="59" y="5"/>
                  <a:pt x="57" y="5"/>
                  <a:pt x="57" y="6"/>
                </a:cubicBezTo>
                <a:cubicBezTo>
                  <a:pt x="54" y="11"/>
                  <a:pt x="54" y="11"/>
                  <a:pt x="54" y="11"/>
                </a:cubicBezTo>
                <a:cubicBezTo>
                  <a:pt x="53" y="12"/>
                  <a:pt x="54" y="13"/>
                  <a:pt x="55" y="14"/>
                </a:cubicBezTo>
                <a:close/>
                <a:moveTo>
                  <a:pt x="12" y="36"/>
                </a:moveTo>
                <a:cubicBezTo>
                  <a:pt x="18" y="26"/>
                  <a:pt x="18" y="26"/>
                  <a:pt x="18" y="26"/>
                </a:cubicBezTo>
                <a:cubicBezTo>
                  <a:pt x="19" y="25"/>
                  <a:pt x="19" y="25"/>
                  <a:pt x="20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60" y="25"/>
                  <a:pt x="61" y="25"/>
                  <a:pt x="61" y="26"/>
                </a:cubicBezTo>
                <a:cubicBezTo>
                  <a:pt x="67" y="36"/>
                  <a:pt x="67" y="36"/>
                  <a:pt x="67" y="36"/>
                </a:cubicBezTo>
                <a:cubicBezTo>
                  <a:pt x="68" y="37"/>
                  <a:pt x="68" y="38"/>
                  <a:pt x="67" y="38"/>
                </a:cubicBezTo>
                <a:cubicBezTo>
                  <a:pt x="41" y="68"/>
                  <a:pt x="41" y="68"/>
                  <a:pt x="41" y="68"/>
                </a:cubicBezTo>
                <a:cubicBezTo>
                  <a:pt x="41" y="68"/>
                  <a:pt x="40" y="68"/>
                  <a:pt x="40" y="68"/>
                </a:cubicBezTo>
                <a:cubicBezTo>
                  <a:pt x="39" y="68"/>
                  <a:pt x="38" y="68"/>
                  <a:pt x="38" y="68"/>
                </a:cubicBezTo>
                <a:cubicBezTo>
                  <a:pt x="12" y="38"/>
                  <a:pt x="12" y="38"/>
                  <a:pt x="12" y="38"/>
                </a:cubicBezTo>
                <a:cubicBezTo>
                  <a:pt x="11" y="38"/>
                  <a:pt x="11" y="37"/>
                  <a:pt x="12" y="36"/>
                </a:cubicBezTo>
                <a:close/>
                <a:moveTo>
                  <a:pt x="37" y="62"/>
                </a:moveTo>
                <a:cubicBezTo>
                  <a:pt x="29" y="38"/>
                  <a:pt x="29" y="38"/>
                  <a:pt x="29" y="38"/>
                </a:cubicBezTo>
                <a:cubicBezTo>
                  <a:pt x="16" y="38"/>
                  <a:pt x="16" y="38"/>
                  <a:pt x="16" y="38"/>
                </a:cubicBezTo>
                <a:lnTo>
                  <a:pt x="37" y="62"/>
                </a:lnTo>
                <a:close/>
                <a:moveTo>
                  <a:pt x="48" y="38"/>
                </a:moveTo>
                <a:cubicBezTo>
                  <a:pt x="31" y="38"/>
                  <a:pt x="31" y="38"/>
                  <a:pt x="31" y="38"/>
                </a:cubicBezTo>
                <a:cubicBezTo>
                  <a:pt x="40" y="63"/>
                  <a:pt x="40" y="63"/>
                  <a:pt x="40" y="63"/>
                </a:cubicBezTo>
                <a:lnTo>
                  <a:pt x="48" y="38"/>
                </a:lnTo>
                <a:close/>
                <a:moveTo>
                  <a:pt x="63" y="38"/>
                </a:moveTo>
                <a:cubicBezTo>
                  <a:pt x="50" y="38"/>
                  <a:pt x="50" y="38"/>
                  <a:pt x="50" y="38"/>
                </a:cubicBezTo>
                <a:cubicBezTo>
                  <a:pt x="42" y="62"/>
                  <a:pt x="42" y="62"/>
                  <a:pt x="42" y="62"/>
                </a:cubicBezTo>
                <a:lnTo>
                  <a:pt x="63" y="38"/>
                </a:lnTo>
                <a:close/>
                <a:moveTo>
                  <a:pt x="59" y="29"/>
                </a:moveTo>
                <a:cubicBezTo>
                  <a:pt x="52" y="36"/>
                  <a:pt x="52" y="36"/>
                  <a:pt x="52" y="36"/>
                </a:cubicBezTo>
                <a:cubicBezTo>
                  <a:pt x="64" y="36"/>
                  <a:pt x="64" y="36"/>
                  <a:pt x="64" y="36"/>
                </a:cubicBezTo>
                <a:lnTo>
                  <a:pt x="59" y="29"/>
                </a:lnTo>
                <a:close/>
                <a:moveTo>
                  <a:pt x="42" y="28"/>
                </a:moveTo>
                <a:cubicBezTo>
                  <a:pt x="49" y="36"/>
                  <a:pt x="49" y="36"/>
                  <a:pt x="49" y="36"/>
                </a:cubicBezTo>
                <a:cubicBezTo>
                  <a:pt x="57" y="28"/>
                  <a:pt x="57" y="28"/>
                  <a:pt x="57" y="28"/>
                </a:cubicBezTo>
                <a:lnTo>
                  <a:pt x="42" y="28"/>
                </a:lnTo>
                <a:close/>
                <a:moveTo>
                  <a:pt x="40" y="29"/>
                </a:moveTo>
                <a:cubicBezTo>
                  <a:pt x="32" y="36"/>
                  <a:pt x="32" y="36"/>
                  <a:pt x="32" y="36"/>
                </a:cubicBezTo>
                <a:cubicBezTo>
                  <a:pt x="47" y="36"/>
                  <a:pt x="47" y="36"/>
                  <a:pt x="47" y="36"/>
                </a:cubicBezTo>
                <a:lnTo>
                  <a:pt x="40" y="29"/>
                </a:lnTo>
                <a:close/>
                <a:moveTo>
                  <a:pt x="22" y="28"/>
                </a:moveTo>
                <a:cubicBezTo>
                  <a:pt x="30" y="36"/>
                  <a:pt x="30" y="36"/>
                  <a:pt x="30" y="36"/>
                </a:cubicBezTo>
                <a:cubicBezTo>
                  <a:pt x="37" y="28"/>
                  <a:pt x="37" y="28"/>
                  <a:pt x="37" y="28"/>
                </a:cubicBezTo>
                <a:lnTo>
                  <a:pt x="22" y="28"/>
                </a:lnTo>
                <a:close/>
                <a:moveTo>
                  <a:pt x="15" y="36"/>
                </a:moveTo>
                <a:cubicBezTo>
                  <a:pt x="27" y="36"/>
                  <a:pt x="27" y="36"/>
                  <a:pt x="27" y="36"/>
                </a:cubicBezTo>
                <a:cubicBezTo>
                  <a:pt x="20" y="29"/>
                  <a:pt x="20" y="29"/>
                  <a:pt x="20" y="29"/>
                </a:cubicBezTo>
                <a:lnTo>
                  <a:pt x="15" y="36"/>
                </a:lnTo>
                <a:close/>
                <a:moveTo>
                  <a:pt x="11" y="54"/>
                </a:moveTo>
                <a:cubicBezTo>
                  <a:pt x="6" y="57"/>
                  <a:pt x="6" y="57"/>
                  <a:pt x="6" y="57"/>
                </a:cubicBezTo>
                <a:cubicBezTo>
                  <a:pt x="5" y="58"/>
                  <a:pt x="4" y="59"/>
                  <a:pt x="5" y="60"/>
                </a:cubicBezTo>
                <a:cubicBezTo>
                  <a:pt x="5" y="61"/>
                  <a:pt x="6" y="61"/>
                  <a:pt x="7" y="61"/>
                </a:cubicBezTo>
                <a:cubicBezTo>
                  <a:pt x="7" y="61"/>
                  <a:pt x="7" y="61"/>
                  <a:pt x="8" y="61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7"/>
                  <a:pt x="14" y="56"/>
                  <a:pt x="13" y="55"/>
                </a:cubicBezTo>
                <a:cubicBezTo>
                  <a:pt x="13" y="54"/>
                  <a:pt x="12" y="54"/>
                  <a:pt x="11" y="54"/>
                </a:cubicBezTo>
                <a:close/>
                <a:moveTo>
                  <a:pt x="9" y="40"/>
                </a:moveTo>
                <a:cubicBezTo>
                  <a:pt x="9" y="39"/>
                  <a:pt x="8" y="38"/>
                  <a:pt x="7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2"/>
                  <a:pt x="2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9" y="41"/>
                  <a:pt x="9" y="40"/>
                </a:cubicBezTo>
                <a:close/>
                <a:moveTo>
                  <a:pt x="6" y="23"/>
                </a:move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2" y="26"/>
                </a:cubicBezTo>
                <a:cubicBezTo>
                  <a:pt x="12" y="26"/>
                  <a:pt x="13" y="26"/>
                  <a:pt x="13" y="25"/>
                </a:cubicBezTo>
                <a:cubicBezTo>
                  <a:pt x="14" y="24"/>
                  <a:pt x="14" y="23"/>
                  <a:pt x="13" y="22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9"/>
                  <a:pt x="5" y="19"/>
                  <a:pt x="5" y="20"/>
                </a:cubicBezTo>
                <a:cubicBezTo>
                  <a:pt x="4" y="21"/>
                  <a:pt x="5" y="22"/>
                  <a:pt x="6" y="23"/>
                </a:cubicBezTo>
                <a:close/>
                <a:moveTo>
                  <a:pt x="24" y="66"/>
                </a:moveTo>
                <a:cubicBezTo>
                  <a:pt x="23" y="66"/>
                  <a:pt x="22" y="66"/>
                  <a:pt x="22" y="67"/>
                </a:cubicBezTo>
                <a:cubicBezTo>
                  <a:pt x="19" y="72"/>
                  <a:pt x="19" y="72"/>
                  <a:pt x="19" y="72"/>
                </a:cubicBezTo>
                <a:cubicBezTo>
                  <a:pt x="18" y="73"/>
                  <a:pt x="19" y="74"/>
                  <a:pt x="20" y="75"/>
                </a:cubicBezTo>
                <a:cubicBezTo>
                  <a:pt x="20" y="75"/>
                  <a:pt x="20" y="75"/>
                  <a:pt x="21" y="75"/>
                </a:cubicBezTo>
                <a:cubicBezTo>
                  <a:pt x="21" y="75"/>
                  <a:pt x="22" y="75"/>
                  <a:pt x="22" y="74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8"/>
                  <a:pt x="25" y="67"/>
                  <a:pt x="24" y="66"/>
                </a:cubicBezTo>
                <a:close/>
                <a:moveTo>
                  <a:pt x="40" y="70"/>
                </a:moveTo>
                <a:cubicBezTo>
                  <a:pt x="38" y="70"/>
                  <a:pt x="38" y="71"/>
                  <a:pt x="38" y="72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9"/>
                  <a:pt x="38" y="80"/>
                  <a:pt x="40" y="80"/>
                </a:cubicBezTo>
                <a:cubicBezTo>
                  <a:pt x="41" y="80"/>
                  <a:pt x="42" y="79"/>
                  <a:pt x="42" y="78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1"/>
                  <a:pt x="41" y="70"/>
                  <a:pt x="40" y="70"/>
                </a:cubicBezTo>
                <a:close/>
                <a:moveTo>
                  <a:pt x="57" y="67"/>
                </a:moveTo>
                <a:cubicBezTo>
                  <a:pt x="57" y="66"/>
                  <a:pt x="56" y="66"/>
                  <a:pt x="55" y="66"/>
                </a:cubicBezTo>
                <a:cubicBezTo>
                  <a:pt x="54" y="67"/>
                  <a:pt x="53" y="68"/>
                  <a:pt x="54" y="69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5"/>
                  <a:pt x="58" y="75"/>
                  <a:pt x="59" y="75"/>
                </a:cubicBezTo>
                <a:cubicBezTo>
                  <a:pt x="59" y="75"/>
                  <a:pt x="59" y="75"/>
                  <a:pt x="60" y="75"/>
                </a:cubicBezTo>
                <a:cubicBezTo>
                  <a:pt x="61" y="74"/>
                  <a:pt x="61" y="73"/>
                  <a:pt x="60" y="72"/>
                </a:cubicBezTo>
                <a:lnTo>
                  <a:pt x="57" y="6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29017" y="3411206"/>
            <a:ext cx="318818" cy="337696"/>
          </a:xfrm>
          <a:custGeom>
            <a:avLst/>
            <a:gdLst>
              <a:gd name="T0" fmla="*/ 63 w 64"/>
              <a:gd name="T1" fmla="*/ 10 h 66"/>
              <a:gd name="T2" fmla="*/ 32 w 64"/>
              <a:gd name="T3" fmla="*/ 0 h 66"/>
              <a:gd name="T4" fmla="*/ 31 w 64"/>
              <a:gd name="T5" fmla="*/ 0 h 66"/>
              <a:gd name="T6" fmla="*/ 1 w 64"/>
              <a:gd name="T7" fmla="*/ 10 h 66"/>
              <a:gd name="T8" fmla="*/ 0 w 64"/>
              <a:gd name="T9" fmla="*/ 12 h 66"/>
              <a:gd name="T10" fmla="*/ 8 w 64"/>
              <a:gd name="T11" fmla="*/ 49 h 66"/>
              <a:gd name="T12" fmla="*/ 31 w 64"/>
              <a:gd name="T13" fmla="*/ 66 h 66"/>
              <a:gd name="T14" fmla="*/ 32 w 64"/>
              <a:gd name="T15" fmla="*/ 66 h 66"/>
              <a:gd name="T16" fmla="*/ 32 w 64"/>
              <a:gd name="T17" fmla="*/ 66 h 66"/>
              <a:gd name="T18" fmla="*/ 55 w 64"/>
              <a:gd name="T19" fmla="*/ 49 h 66"/>
              <a:gd name="T20" fmla="*/ 64 w 64"/>
              <a:gd name="T21" fmla="*/ 12 h 66"/>
              <a:gd name="T22" fmla="*/ 63 w 64"/>
              <a:gd name="T23" fmla="*/ 10 h 66"/>
              <a:gd name="T24" fmla="*/ 52 w 64"/>
              <a:gd name="T25" fmla="*/ 47 h 66"/>
              <a:gd name="T26" fmla="*/ 32 w 64"/>
              <a:gd name="T27" fmla="*/ 63 h 66"/>
              <a:gd name="T28" fmla="*/ 11 w 64"/>
              <a:gd name="T29" fmla="*/ 47 h 66"/>
              <a:gd name="T30" fmla="*/ 3 w 64"/>
              <a:gd name="T31" fmla="*/ 12 h 66"/>
              <a:gd name="T32" fmla="*/ 32 w 64"/>
              <a:gd name="T33" fmla="*/ 3 h 66"/>
              <a:gd name="T34" fmla="*/ 61 w 64"/>
              <a:gd name="T35" fmla="*/ 12 h 66"/>
              <a:gd name="T36" fmla="*/ 52 w 64"/>
              <a:gd name="T37" fmla="*/ 47 h 66"/>
              <a:gd name="T38" fmla="*/ 32 w 64"/>
              <a:gd name="T39" fmla="*/ 7 h 66"/>
              <a:gd name="T40" fmla="*/ 32 w 64"/>
              <a:gd name="T41" fmla="*/ 7 h 66"/>
              <a:gd name="T42" fmla="*/ 57 w 64"/>
              <a:gd name="T43" fmla="*/ 15 h 66"/>
              <a:gd name="T44" fmla="*/ 49 w 64"/>
              <a:gd name="T45" fmla="*/ 46 h 66"/>
              <a:gd name="T46" fmla="*/ 32 w 64"/>
              <a:gd name="T47" fmla="*/ 60 h 66"/>
              <a:gd name="T48" fmla="*/ 32 w 64"/>
              <a:gd name="T49" fmla="*/ 60 h 66"/>
              <a:gd name="T50" fmla="*/ 32 w 64"/>
              <a:gd name="T51" fmla="*/ 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6">
                <a:moveTo>
                  <a:pt x="63" y="10"/>
                </a:move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3"/>
                  <a:pt x="3" y="37"/>
                  <a:pt x="8" y="49"/>
                </a:cubicBezTo>
                <a:cubicBezTo>
                  <a:pt x="14" y="61"/>
                  <a:pt x="31" y="66"/>
                  <a:pt x="31" y="66"/>
                </a:cubicBezTo>
                <a:cubicBezTo>
                  <a:pt x="31" y="66"/>
                  <a:pt x="32" y="66"/>
                  <a:pt x="32" y="66"/>
                </a:cubicBez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50" y="61"/>
                  <a:pt x="55" y="49"/>
                </a:cubicBezTo>
                <a:cubicBezTo>
                  <a:pt x="60" y="37"/>
                  <a:pt x="64" y="13"/>
                  <a:pt x="64" y="12"/>
                </a:cubicBezTo>
                <a:cubicBezTo>
                  <a:pt x="64" y="11"/>
                  <a:pt x="63" y="10"/>
                  <a:pt x="63" y="10"/>
                </a:cubicBezTo>
                <a:close/>
                <a:moveTo>
                  <a:pt x="52" y="47"/>
                </a:moveTo>
                <a:cubicBezTo>
                  <a:pt x="48" y="57"/>
                  <a:pt x="34" y="62"/>
                  <a:pt x="32" y="63"/>
                </a:cubicBezTo>
                <a:cubicBezTo>
                  <a:pt x="29" y="62"/>
                  <a:pt x="15" y="57"/>
                  <a:pt x="11" y="47"/>
                </a:cubicBezTo>
                <a:cubicBezTo>
                  <a:pt x="7" y="38"/>
                  <a:pt x="4" y="18"/>
                  <a:pt x="3" y="12"/>
                </a:cubicBezTo>
                <a:cubicBezTo>
                  <a:pt x="32" y="3"/>
                  <a:pt x="32" y="3"/>
                  <a:pt x="32" y="3"/>
                </a:cubicBezTo>
                <a:cubicBezTo>
                  <a:pt x="61" y="12"/>
                  <a:pt x="61" y="12"/>
                  <a:pt x="61" y="12"/>
                </a:cubicBezTo>
                <a:cubicBezTo>
                  <a:pt x="60" y="18"/>
                  <a:pt x="57" y="38"/>
                  <a:pt x="52" y="47"/>
                </a:cubicBezTo>
                <a:close/>
                <a:moveTo>
                  <a:pt x="32" y="7"/>
                </a:moveTo>
                <a:cubicBezTo>
                  <a:pt x="32" y="7"/>
                  <a:pt x="32" y="7"/>
                  <a:pt x="32" y="7"/>
                </a:cubicBezTo>
                <a:cubicBezTo>
                  <a:pt x="57" y="15"/>
                  <a:pt x="57" y="15"/>
                  <a:pt x="57" y="15"/>
                </a:cubicBezTo>
                <a:cubicBezTo>
                  <a:pt x="56" y="22"/>
                  <a:pt x="53" y="38"/>
                  <a:pt x="49" y="46"/>
                </a:cubicBezTo>
                <a:cubicBezTo>
                  <a:pt x="46" y="53"/>
                  <a:pt x="37" y="58"/>
                  <a:pt x="32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0491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85596" y="3432048"/>
            <a:ext cx="410625" cy="376226"/>
          </a:xfrm>
          <a:custGeom>
            <a:avLst/>
            <a:gdLst>
              <a:gd name="T0" fmla="*/ 76 w 81"/>
              <a:gd name="T1" fmla="*/ 20 h 71"/>
              <a:gd name="T2" fmla="*/ 67 w 81"/>
              <a:gd name="T3" fmla="*/ 6 h 71"/>
              <a:gd name="T4" fmla="*/ 60 w 81"/>
              <a:gd name="T5" fmla="*/ 13 h 71"/>
              <a:gd name="T6" fmla="*/ 60 w 81"/>
              <a:gd name="T7" fmla="*/ 26 h 71"/>
              <a:gd name="T8" fmla="*/ 47 w 81"/>
              <a:gd name="T9" fmla="*/ 47 h 71"/>
              <a:gd name="T10" fmla="*/ 47 w 81"/>
              <a:gd name="T11" fmla="*/ 69 h 71"/>
              <a:gd name="T12" fmla="*/ 49 w 81"/>
              <a:gd name="T13" fmla="*/ 71 h 71"/>
              <a:gd name="T14" fmla="*/ 67 w 81"/>
              <a:gd name="T15" fmla="*/ 69 h 71"/>
              <a:gd name="T16" fmla="*/ 80 w 81"/>
              <a:gd name="T17" fmla="*/ 37 h 71"/>
              <a:gd name="T18" fmla="*/ 67 w 81"/>
              <a:gd name="T19" fmla="*/ 55 h 71"/>
              <a:gd name="T20" fmla="*/ 51 w 81"/>
              <a:gd name="T21" fmla="*/ 68 h 71"/>
              <a:gd name="T22" fmla="*/ 50 w 81"/>
              <a:gd name="T23" fmla="*/ 48 h 71"/>
              <a:gd name="T24" fmla="*/ 63 w 81"/>
              <a:gd name="T25" fmla="*/ 28 h 71"/>
              <a:gd name="T26" fmla="*/ 67 w 81"/>
              <a:gd name="T27" fmla="*/ 32 h 71"/>
              <a:gd name="T28" fmla="*/ 60 w 81"/>
              <a:gd name="T29" fmla="*/ 44 h 71"/>
              <a:gd name="T30" fmla="*/ 70 w 81"/>
              <a:gd name="T31" fmla="*/ 33 h 71"/>
              <a:gd name="T32" fmla="*/ 63 w 81"/>
              <a:gd name="T33" fmla="*/ 14 h 71"/>
              <a:gd name="T34" fmla="*/ 66 w 81"/>
              <a:gd name="T35" fmla="*/ 10 h 71"/>
              <a:gd name="T36" fmla="*/ 74 w 81"/>
              <a:gd name="T37" fmla="*/ 23 h 71"/>
              <a:gd name="T38" fmla="*/ 67 w 81"/>
              <a:gd name="T39" fmla="*/ 55 h 71"/>
              <a:gd name="T40" fmla="*/ 25 w 81"/>
              <a:gd name="T41" fmla="*/ 32 h 71"/>
              <a:gd name="T42" fmla="*/ 17 w 81"/>
              <a:gd name="T43" fmla="*/ 23 h 71"/>
              <a:gd name="T44" fmla="*/ 16 w 81"/>
              <a:gd name="T45" fmla="*/ 5 h 71"/>
              <a:gd name="T46" fmla="*/ 12 w 81"/>
              <a:gd name="T47" fmla="*/ 8 h 71"/>
              <a:gd name="T48" fmla="*/ 4 w 81"/>
              <a:gd name="T49" fmla="*/ 22 h 71"/>
              <a:gd name="T50" fmla="*/ 11 w 81"/>
              <a:gd name="T51" fmla="*/ 56 h 71"/>
              <a:gd name="T52" fmla="*/ 15 w 81"/>
              <a:gd name="T53" fmla="*/ 71 h 71"/>
              <a:gd name="T54" fmla="*/ 33 w 81"/>
              <a:gd name="T55" fmla="*/ 70 h 71"/>
              <a:gd name="T56" fmla="*/ 33 w 81"/>
              <a:gd name="T57" fmla="*/ 58 h 71"/>
              <a:gd name="T58" fmla="*/ 30 w 81"/>
              <a:gd name="T59" fmla="*/ 68 h 71"/>
              <a:gd name="T60" fmla="*/ 14 w 81"/>
              <a:gd name="T61" fmla="*/ 55 h 71"/>
              <a:gd name="T62" fmla="*/ 7 w 81"/>
              <a:gd name="T63" fmla="*/ 23 h 71"/>
              <a:gd name="T64" fmla="*/ 15 w 81"/>
              <a:gd name="T65" fmla="*/ 10 h 71"/>
              <a:gd name="T66" fmla="*/ 17 w 81"/>
              <a:gd name="T67" fmla="*/ 14 h 71"/>
              <a:gd name="T68" fmla="*/ 11 w 81"/>
              <a:gd name="T69" fmla="*/ 33 h 71"/>
              <a:gd name="T70" fmla="*/ 20 w 81"/>
              <a:gd name="T71" fmla="*/ 44 h 71"/>
              <a:gd name="T72" fmla="*/ 14 w 81"/>
              <a:gd name="T73" fmla="*/ 32 h 71"/>
              <a:gd name="T74" fmla="*/ 18 w 81"/>
              <a:gd name="T75" fmla="*/ 28 h 71"/>
              <a:gd name="T76" fmla="*/ 30 w 81"/>
              <a:gd name="T77" fmla="*/ 48 h 71"/>
              <a:gd name="T78" fmla="*/ 30 w 81"/>
              <a:gd name="T79" fmla="*/ 68 h 71"/>
              <a:gd name="T80" fmla="*/ 42 w 81"/>
              <a:gd name="T81" fmla="*/ 3 h 71"/>
              <a:gd name="T82" fmla="*/ 38 w 81"/>
              <a:gd name="T83" fmla="*/ 3 h 71"/>
              <a:gd name="T84" fmla="*/ 24 w 81"/>
              <a:gd name="T85" fmla="*/ 17 h 71"/>
              <a:gd name="T86" fmla="*/ 43 w 81"/>
              <a:gd name="T87" fmla="*/ 31 h 71"/>
              <a:gd name="T88" fmla="*/ 56 w 81"/>
              <a:gd name="T89" fmla="*/ 3 h 71"/>
              <a:gd name="T90" fmla="*/ 34 w 81"/>
              <a:gd name="T91" fmla="*/ 23 h 71"/>
              <a:gd name="T92" fmla="*/ 26 w 81"/>
              <a:gd name="T93" fmla="*/ 15 h 71"/>
              <a:gd name="T94" fmla="*/ 26 w 81"/>
              <a:gd name="T95" fmla="*/ 5 h 71"/>
              <a:gd name="T96" fmla="*/ 27 w 81"/>
              <a:gd name="T97" fmla="*/ 6 h 71"/>
              <a:gd name="T98" fmla="*/ 35 w 81"/>
              <a:gd name="T99" fmla="*/ 21 h 71"/>
              <a:gd name="T100" fmla="*/ 38 w 81"/>
              <a:gd name="T101" fmla="*/ 26 h 71"/>
              <a:gd name="T102" fmla="*/ 37 w 81"/>
              <a:gd name="T103" fmla="*/ 26 h 71"/>
              <a:gd name="T104" fmla="*/ 36 w 81"/>
              <a:gd name="T105" fmla="*/ 23 h 71"/>
              <a:gd name="T106" fmla="*/ 38 w 81"/>
              <a:gd name="T107" fmla="*/ 2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1" h="71">
                <a:moveTo>
                  <a:pt x="76" y="22"/>
                </a:moveTo>
                <a:cubicBezTo>
                  <a:pt x="76" y="20"/>
                  <a:pt x="76" y="20"/>
                  <a:pt x="76" y="20"/>
                </a:cubicBezTo>
                <a:cubicBezTo>
                  <a:pt x="74" y="16"/>
                  <a:pt x="71" y="11"/>
                  <a:pt x="68" y="8"/>
                </a:cubicBezTo>
                <a:cubicBezTo>
                  <a:pt x="68" y="7"/>
                  <a:pt x="68" y="7"/>
                  <a:pt x="67" y="6"/>
                </a:cubicBezTo>
                <a:cubicBezTo>
                  <a:pt x="67" y="6"/>
                  <a:pt x="66" y="5"/>
                  <a:pt x="65" y="5"/>
                </a:cubicBezTo>
                <a:cubicBezTo>
                  <a:pt x="62" y="6"/>
                  <a:pt x="61" y="11"/>
                  <a:pt x="60" y="13"/>
                </a:cubicBezTo>
                <a:cubicBezTo>
                  <a:pt x="60" y="16"/>
                  <a:pt x="62" y="21"/>
                  <a:pt x="64" y="23"/>
                </a:cubicBezTo>
                <a:cubicBezTo>
                  <a:pt x="63" y="24"/>
                  <a:pt x="62" y="25"/>
                  <a:pt x="60" y="26"/>
                </a:cubicBezTo>
                <a:cubicBezTo>
                  <a:pt x="59" y="28"/>
                  <a:pt x="57" y="31"/>
                  <a:pt x="55" y="32"/>
                </a:cubicBezTo>
                <a:cubicBezTo>
                  <a:pt x="51" y="36"/>
                  <a:pt x="48" y="43"/>
                  <a:pt x="47" y="47"/>
                </a:cubicBezTo>
                <a:cubicBezTo>
                  <a:pt x="47" y="49"/>
                  <a:pt x="47" y="53"/>
                  <a:pt x="48" y="58"/>
                </a:cubicBezTo>
                <a:cubicBezTo>
                  <a:pt x="48" y="62"/>
                  <a:pt x="47" y="69"/>
                  <a:pt x="47" y="69"/>
                </a:cubicBezTo>
                <a:cubicBezTo>
                  <a:pt x="47" y="70"/>
                  <a:pt x="47" y="70"/>
                  <a:pt x="48" y="70"/>
                </a:cubicBezTo>
                <a:cubicBezTo>
                  <a:pt x="48" y="71"/>
                  <a:pt x="48" y="71"/>
                  <a:pt x="49" y="71"/>
                </a:cubicBezTo>
                <a:cubicBezTo>
                  <a:pt x="66" y="71"/>
                  <a:pt x="66" y="71"/>
                  <a:pt x="66" y="71"/>
                </a:cubicBezTo>
                <a:cubicBezTo>
                  <a:pt x="67" y="71"/>
                  <a:pt x="67" y="70"/>
                  <a:pt x="67" y="69"/>
                </a:cubicBezTo>
                <a:cubicBezTo>
                  <a:pt x="67" y="65"/>
                  <a:pt x="68" y="58"/>
                  <a:pt x="69" y="56"/>
                </a:cubicBezTo>
                <a:cubicBezTo>
                  <a:pt x="73" y="52"/>
                  <a:pt x="80" y="40"/>
                  <a:pt x="80" y="37"/>
                </a:cubicBezTo>
                <a:cubicBezTo>
                  <a:pt x="81" y="35"/>
                  <a:pt x="79" y="29"/>
                  <a:pt x="76" y="22"/>
                </a:cubicBezTo>
                <a:close/>
                <a:moveTo>
                  <a:pt x="67" y="55"/>
                </a:moveTo>
                <a:cubicBezTo>
                  <a:pt x="65" y="57"/>
                  <a:pt x="64" y="65"/>
                  <a:pt x="64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65"/>
                  <a:pt x="51" y="61"/>
                  <a:pt x="51" y="58"/>
                </a:cubicBezTo>
                <a:cubicBezTo>
                  <a:pt x="50" y="53"/>
                  <a:pt x="50" y="49"/>
                  <a:pt x="50" y="48"/>
                </a:cubicBezTo>
                <a:cubicBezTo>
                  <a:pt x="51" y="44"/>
                  <a:pt x="53" y="38"/>
                  <a:pt x="57" y="34"/>
                </a:cubicBezTo>
                <a:cubicBezTo>
                  <a:pt x="59" y="33"/>
                  <a:pt x="61" y="30"/>
                  <a:pt x="63" y="28"/>
                </a:cubicBezTo>
                <a:cubicBezTo>
                  <a:pt x="64" y="27"/>
                  <a:pt x="65" y="26"/>
                  <a:pt x="65" y="25"/>
                </a:cubicBezTo>
                <a:cubicBezTo>
                  <a:pt x="66" y="27"/>
                  <a:pt x="67" y="30"/>
                  <a:pt x="67" y="32"/>
                </a:cubicBezTo>
                <a:cubicBezTo>
                  <a:pt x="67" y="34"/>
                  <a:pt x="63" y="39"/>
                  <a:pt x="60" y="42"/>
                </a:cubicBezTo>
                <a:cubicBezTo>
                  <a:pt x="60" y="43"/>
                  <a:pt x="60" y="43"/>
                  <a:pt x="60" y="44"/>
                </a:cubicBezTo>
                <a:cubicBezTo>
                  <a:pt x="61" y="45"/>
                  <a:pt x="62" y="45"/>
                  <a:pt x="63" y="44"/>
                </a:cubicBezTo>
                <a:cubicBezTo>
                  <a:pt x="63" y="43"/>
                  <a:pt x="69" y="36"/>
                  <a:pt x="70" y="33"/>
                </a:cubicBezTo>
                <a:cubicBezTo>
                  <a:pt x="71" y="29"/>
                  <a:pt x="68" y="24"/>
                  <a:pt x="67" y="23"/>
                </a:cubicBezTo>
                <a:cubicBezTo>
                  <a:pt x="65" y="20"/>
                  <a:pt x="63" y="16"/>
                  <a:pt x="63" y="14"/>
                </a:cubicBezTo>
                <a:cubicBezTo>
                  <a:pt x="63" y="12"/>
                  <a:pt x="64" y="9"/>
                  <a:pt x="65" y="9"/>
                </a:cubicBezTo>
                <a:cubicBezTo>
                  <a:pt x="65" y="9"/>
                  <a:pt x="66" y="9"/>
                  <a:pt x="66" y="10"/>
                </a:cubicBezTo>
                <a:cubicBezTo>
                  <a:pt x="68" y="13"/>
                  <a:pt x="71" y="17"/>
                  <a:pt x="73" y="21"/>
                </a:cubicBezTo>
                <a:cubicBezTo>
                  <a:pt x="74" y="23"/>
                  <a:pt x="74" y="23"/>
                  <a:pt x="74" y="23"/>
                </a:cubicBezTo>
                <a:cubicBezTo>
                  <a:pt x="75" y="27"/>
                  <a:pt x="77" y="35"/>
                  <a:pt x="77" y="36"/>
                </a:cubicBezTo>
                <a:cubicBezTo>
                  <a:pt x="77" y="38"/>
                  <a:pt x="70" y="50"/>
                  <a:pt x="67" y="55"/>
                </a:cubicBezTo>
                <a:close/>
                <a:moveTo>
                  <a:pt x="33" y="47"/>
                </a:moveTo>
                <a:cubicBezTo>
                  <a:pt x="33" y="43"/>
                  <a:pt x="29" y="36"/>
                  <a:pt x="25" y="32"/>
                </a:cubicBezTo>
                <a:cubicBezTo>
                  <a:pt x="23" y="31"/>
                  <a:pt x="22" y="28"/>
                  <a:pt x="20" y="26"/>
                </a:cubicBezTo>
                <a:cubicBezTo>
                  <a:pt x="19" y="25"/>
                  <a:pt x="18" y="24"/>
                  <a:pt x="17" y="23"/>
                </a:cubicBezTo>
                <a:cubicBezTo>
                  <a:pt x="18" y="21"/>
                  <a:pt x="20" y="16"/>
                  <a:pt x="20" y="13"/>
                </a:cubicBezTo>
                <a:cubicBezTo>
                  <a:pt x="20" y="11"/>
                  <a:pt x="18" y="6"/>
                  <a:pt x="16" y="5"/>
                </a:cubicBezTo>
                <a:cubicBezTo>
                  <a:pt x="15" y="5"/>
                  <a:pt x="14" y="6"/>
                  <a:pt x="13" y="6"/>
                </a:cubicBezTo>
                <a:cubicBezTo>
                  <a:pt x="13" y="7"/>
                  <a:pt x="13" y="7"/>
                  <a:pt x="12" y="8"/>
                </a:cubicBezTo>
                <a:cubicBezTo>
                  <a:pt x="10" y="11"/>
                  <a:pt x="6" y="16"/>
                  <a:pt x="5" y="20"/>
                </a:cubicBezTo>
                <a:cubicBezTo>
                  <a:pt x="4" y="22"/>
                  <a:pt x="4" y="22"/>
                  <a:pt x="4" y="22"/>
                </a:cubicBezTo>
                <a:cubicBezTo>
                  <a:pt x="2" y="29"/>
                  <a:pt x="0" y="35"/>
                  <a:pt x="0" y="37"/>
                </a:cubicBezTo>
                <a:cubicBezTo>
                  <a:pt x="1" y="40"/>
                  <a:pt x="8" y="52"/>
                  <a:pt x="11" y="56"/>
                </a:cubicBezTo>
                <a:cubicBezTo>
                  <a:pt x="13" y="58"/>
                  <a:pt x="13" y="65"/>
                  <a:pt x="13" y="69"/>
                </a:cubicBezTo>
                <a:cubicBezTo>
                  <a:pt x="13" y="70"/>
                  <a:pt x="14" y="71"/>
                  <a:pt x="15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0"/>
                </a:cubicBezTo>
                <a:cubicBezTo>
                  <a:pt x="33" y="70"/>
                  <a:pt x="33" y="70"/>
                  <a:pt x="33" y="69"/>
                </a:cubicBezTo>
                <a:cubicBezTo>
                  <a:pt x="33" y="69"/>
                  <a:pt x="32" y="62"/>
                  <a:pt x="33" y="58"/>
                </a:cubicBezTo>
                <a:cubicBezTo>
                  <a:pt x="33" y="53"/>
                  <a:pt x="33" y="49"/>
                  <a:pt x="33" y="47"/>
                </a:cubicBezTo>
                <a:close/>
                <a:moveTo>
                  <a:pt x="30" y="68"/>
                </a:moveTo>
                <a:cubicBezTo>
                  <a:pt x="16" y="68"/>
                  <a:pt x="16" y="68"/>
                  <a:pt x="16" y="68"/>
                </a:cubicBezTo>
                <a:cubicBezTo>
                  <a:pt x="16" y="65"/>
                  <a:pt x="16" y="57"/>
                  <a:pt x="14" y="55"/>
                </a:cubicBezTo>
                <a:cubicBezTo>
                  <a:pt x="10" y="50"/>
                  <a:pt x="4" y="38"/>
                  <a:pt x="3" y="36"/>
                </a:cubicBezTo>
                <a:cubicBezTo>
                  <a:pt x="3" y="35"/>
                  <a:pt x="6" y="27"/>
                  <a:pt x="7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9" y="17"/>
                  <a:pt x="13" y="13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7" y="12"/>
                  <a:pt x="17" y="14"/>
                </a:cubicBezTo>
                <a:cubicBezTo>
                  <a:pt x="17" y="16"/>
                  <a:pt x="15" y="20"/>
                  <a:pt x="14" y="23"/>
                </a:cubicBezTo>
                <a:cubicBezTo>
                  <a:pt x="12" y="24"/>
                  <a:pt x="10" y="29"/>
                  <a:pt x="11" y="33"/>
                </a:cubicBezTo>
                <a:cubicBezTo>
                  <a:pt x="11" y="36"/>
                  <a:pt x="17" y="43"/>
                  <a:pt x="18" y="44"/>
                </a:cubicBezTo>
                <a:cubicBezTo>
                  <a:pt x="19" y="45"/>
                  <a:pt x="19" y="45"/>
                  <a:pt x="20" y="44"/>
                </a:cubicBezTo>
                <a:cubicBezTo>
                  <a:pt x="21" y="43"/>
                  <a:pt x="21" y="43"/>
                  <a:pt x="20" y="42"/>
                </a:cubicBezTo>
                <a:cubicBezTo>
                  <a:pt x="18" y="39"/>
                  <a:pt x="14" y="34"/>
                  <a:pt x="14" y="32"/>
                </a:cubicBezTo>
                <a:cubicBezTo>
                  <a:pt x="13" y="30"/>
                  <a:pt x="14" y="27"/>
                  <a:pt x="15" y="25"/>
                </a:cubicBezTo>
                <a:cubicBezTo>
                  <a:pt x="16" y="26"/>
                  <a:pt x="17" y="27"/>
                  <a:pt x="18" y="28"/>
                </a:cubicBezTo>
                <a:cubicBezTo>
                  <a:pt x="19" y="30"/>
                  <a:pt x="21" y="33"/>
                  <a:pt x="23" y="34"/>
                </a:cubicBezTo>
                <a:cubicBezTo>
                  <a:pt x="27" y="38"/>
                  <a:pt x="30" y="44"/>
                  <a:pt x="30" y="48"/>
                </a:cubicBezTo>
                <a:cubicBezTo>
                  <a:pt x="30" y="49"/>
                  <a:pt x="30" y="51"/>
                  <a:pt x="30" y="58"/>
                </a:cubicBezTo>
                <a:cubicBezTo>
                  <a:pt x="29" y="61"/>
                  <a:pt x="30" y="65"/>
                  <a:pt x="30" y="68"/>
                </a:cubicBezTo>
                <a:close/>
                <a:moveTo>
                  <a:pt x="56" y="3"/>
                </a:moveTo>
                <a:cubicBezTo>
                  <a:pt x="52" y="0"/>
                  <a:pt x="46" y="0"/>
                  <a:pt x="42" y="3"/>
                </a:cubicBezTo>
                <a:cubicBezTo>
                  <a:pt x="40" y="6"/>
                  <a:pt x="40" y="6"/>
                  <a:pt x="40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4" y="0"/>
                  <a:pt x="28" y="0"/>
                  <a:pt x="24" y="3"/>
                </a:cubicBezTo>
                <a:cubicBezTo>
                  <a:pt x="20" y="7"/>
                  <a:pt x="20" y="13"/>
                  <a:pt x="24" y="17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2"/>
                  <a:pt x="42" y="32"/>
                  <a:pt x="43" y="31"/>
                </a:cubicBezTo>
                <a:cubicBezTo>
                  <a:pt x="56" y="17"/>
                  <a:pt x="56" y="17"/>
                  <a:pt x="56" y="17"/>
                </a:cubicBezTo>
                <a:cubicBezTo>
                  <a:pt x="60" y="13"/>
                  <a:pt x="60" y="7"/>
                  <a:pt x="56" y="3"/>
                </a:cubicBezTo>
                <a:close/>
                <a:moveTo>
                  <a:pt x="35" y="23"/>
                </a:moveTo>
                <a:cubicBezTo>
                  <a:pt x="35" y="23"/>
                  <a:pt x="34" y="23"/>
                  <a:pt x="34" y="23"/>
                </a:cubicBezTo>
                <a:cubicBezTo>
                  <a:pt x="34" y="23"/>
                  <a:pt x="34" y="23"/>
                  <a:pt x="33" y="23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4"/>
                  <a:pt x="24" y="12"/>
                  <a:pt x="24" y="10"/>
                </a:cubicBezTo>
                <a:cubicBezTo>
                  <a:pt x="24" y="8"/>
                  <a:pt x="24" y="6"/>
                  <a:pt x="26" y="5"/>
                </a:cubicBezTo>
                <a:cubicBezTo>
                  <a:pt x="26" y="4"/>
                  <a:pt x="27" y="4"/>
                  <a:pt x="27" y="5"/>
                </a:cubicBezTo>
                <a:cubicBezTo>
                  <a:pt x="27" y="5"/>
                  <a:pt x="27" y="6"/>
                  <a:pt x="27" y="6"/>
                </a:cubicBezTo>
                <a:cubicBezTo>
                  <a:pt x="25" y="8"/>
                  <a:pt x="25" y="11"/>
                  <a:pt x="27" y="13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2"/>
                  <a:pt x="35" y="22"/>
                  <a:pt x="35" y="23"/>
                </a:cubicBezTo>
                <a:close/>
                <a:moveTo>
                  <a:pt x="38" y="26"/>
                </a:moveTo>
                <a:cubicBezTo>
                  <a:pt x="38" y="26"/>
                  <a:pt x="38" y="26"/>
                  <a:pt x="38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5"/>
                  <a:pt x="36" y="25"/>
                  <a:pt x="36" y="25"/>
                </a:cubicBezTo>
                <a:cubicBezTo>
                  <a:pt x="35" y="24"/>
                  <a:pt x="35" y="24"/>
                  <a:pt x="36" y="23"/>
                </a:cubicBezTo>
                <a:cubicBezTo>
                  <a:pt x="36" y="23"/>
                  <a:pt x="37" y="23"/>
                  <a:pt x="37" y="23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6"/>
                  <a:pt x="38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65983" y="2605858"/>
            <a:ext cx="237888" cy="423164"/>
          </a:xfrm>
          <a:custGeom>
            <a:avLst/>
            <a:gdLst>
              <a:gd name="T0" fmla="*/ 43 w 44"/>
              <a:gd name="T1" fmla="*/ 28 h 75"/>
              <a:gd name="T2" fmla="*/ 26 w 44"/>
              <a:gd name="T3" fmla="*/ 16 h 75"/>
              <a:gd name="T4" fmla="*/ 31 w 44"/>
              <a:gd name="T5" fmla="*/ 9 h 75"/>
              <a:gd name="T6" fmla="*/ 26 w 44"/>
              <a:gd name="T7" fmla="*/ 0 h 75"/>
              <a:gd name="T8" fmla="*/ 10 w 44"/>
              <a:gd name="T9" fmla="*/ 1 h 75"/>
              <a:gd name="T10" fmla="*/ 7 w 44"/>
              <a:gd name="T11" fmla="*/ 12 h 75"/>
              <a:gd name="T12" fmla="*/ 1 w 44"/>
              <a:gd name="T13" fmla="*/ 59 h 75"/>
              <a:gd name="T14" fmla="*/ 17 w 44"/>
              <a:gd name="T15" fmla="*/ 75 h 75"/>
              <a:gd name="T16" fmla="*/ 20 w 44"/>
              <a:gd name="T17" fmla="*/ 75 h 75"/>
              <a:gd name="T18" fmla="*/ 37 w 44"/>
              <a:gd name="T19" fmla="*/ 59 h 75"/>
              <a:gd name="T20" fmla="*/ 35 w 44"/>
              <a:gd name="T21" fmla="*/ 34 h 75"/>
              <a:gd name="T22" fmla="*/ 43 w 44"/>
              <a:gd name="T23" fmla="*/ 34 h 75"/>
              <a:gd name="T24" fmla="*/ 44 w 44"/>
              <a:gd name="T25" fmla="*/ 29 h 75"/>
              <a:gd name="T26" fmla="*/ 28 w 44"/>
              <a:gd name="T27" fmla="*/ 10 h 75"/>
              <a:gd name="T28" fmla="*/ 23 w 44"/>
              <a:gd name="T29" fmla="*/ 14 h 75"/>
              <a:gd name="T30" fmla="*/ 28 w 44"/>
              <a:gd name="T31" fmla="*/ 9 h 75"/>
              <a:gd name="T32" fmla="*/ 23 w 44"/>
              <a:gd name="T33" fmla="*/ 68 h 75"/>
              <a:gd name="T34" fmla="*/ 17 w 44"/>
              <a:gd name="T35" fmla="*/ 70 h 75"/>
              <a:gd name="T36" fmla="*/ 34 w 44"/>
              <a:gd name="T37" fmla="*/ 59 h 75"/>
              <a:gd name="T38" fmla="*/ 16 w 44"/>
              <a:gd name="T39" fmla="*/ 69 h 75"/>
              <a:gd name="T40" fmla="*/ 32 w 44"/>
              <a:gd name="T41" fmla="*/ 53 h 75"/>
              <a:gd name="T42" fmla="*/ 16 w 44"/>
              <a:gd name="T43" fmla="*/ 69 h 75"/>
              <a:gd name="T44" fmla="*/ 10 w 44"/>
              <a:gd name="T45" fmla="*/ 65 h 75"/>
              <a:gd name="T46" fmla="*/ 31 w 44"/>
              <a:gd name="T47" fmla="*/ 50 h 75"/>
              <a:gd name="T48" fmla="*/ 11 w 44"/>
              <a:gd name="T49" fmla="*/ 65 h 75"/>
              <a:gd name="T50" fmla="*/ 5 w 44"/>
              <a:gd name="T51" fmla="*/ 60 h 75"/>
              <a:gd name="T52" fmla="*/ 30 w 44"/>
              <a:gd name="T53" fmla="*/ 48 h 75"/>
              <a:gd name="T54" fmla="*/ 29 w 44"/>
              <a:gd name="T55" fmla="*/ 42 h 75"/>
              <a:gd name="T56" fmla="*/ 4 w 44"/>
              <a:gd name="T57" fmla="*/ 57 h 75"/>
              <a:gd name="T58" fmla="*/ 28 w 44"/>
              <a:gd name="T59" fmla="*/ 41 h 75"/>
              <a:gd name="T60" fmla="*/ 5 w 44"/>
              <a:gd name="T61" fmla="*/ 54 h 75"/>
              <a:gd name="T62" fmla="*/ 27 w 44"/>
              <a:gd name="T63" fmla="*/ 34 h 75"/>
              <a:gd name="T64" fmla="*/ 5 w 44"/>
              <a:gd name="T65" fmla="*/ 54 h 75"/>
              <a:gd name="T66" fmla="*/ 8 w 44"/>
              <a:gd name="T67" fmla="*/ 45 h 75"/>
              <a:gd name="T68" fmla="*/ 26 w 44"/>
              <a:gd name="T69" fmla="*/ 31 h 75"/>
              <a:gd name="T70" fmla="*/ 25 w 44"/>
              <a:gd name="T71" fmla="*/ 29 h 75"/>
              <a:gd name="T72" fmla="*/ 11 w 44"/>
              <a:gd name="T73" fmla="*/ 34 h 75"/>
              <a:gd name="T74" fmla="*/ 25 w 44"/>
              <a:gd name="T75" fmla="*/ 29 h 75"/>
              <a:gd name="T76" fmla="*/ 16 w 44"/>
              <a:gd name="T77" fmla="*/ 14 h 75"/>
              <a:gd name="T78" fmla="*/ 14 w 44"/>
              <a:gd name="T79" fmla="*/ 15 h 75"/>
              <a:gd name="T80" fmla="*/ 14 w 44"/>
              <a:gd name="T81" fmla="*/ 14 h 75"/>
              <a:gd name="T82" fmla="*/ 27 w 44"/>
              <a:gd name="T83" fmla="*/ 6 h 75"/>
              <a:gd name="T84" fmla="*/ 12 w 44"/>
              <a:gd name="T85" fmla="*/ 13 h 75"/>
              <a:gd name="T86" fmla="*/ 12 w 44"/>
              <a:gd name="T87" fmla="*/ 3 h 75"/>
              <a:gd name="T88" fmla="*/ 25 w 44"/>
              <a:gd name="T89" fmla="*/ 4 h 75"/>
              <a:gd name="T90" fmla="*/ 15 w 44"/>
              <a:gd name="T91" fmla="*/ 18 h 75"/>
              <a:gd name="T92" fmla="*/ 23 w 44"/>
              <a:gd name="T93" fmla="*/ 20 h 75"/>
              <a:gd name="T94" fmla="*/ 15 w 44"/>
              <a:gd name="T95" fmla="*/ 18 h 75"/>
              <a:gd name="T96" fmla="*/ 23 w 44"/>
              <a:gd name="T97" fmla="*/ 22 h 75"/>
              <a:gd name="T98" fmla="*/ 12 w 44"/>
              <a:gd name="T99" fmla="*/ 31 h 75"/>
              <a:gd name="T100" fmla="*/ 42 w 44"/>
              <a:gd name="T101" fmla="*/ 32 h 75"/>
              <a:gd name="T102" fmla="*/ 28 w 44"/>
              <a:gd name="T103" fmla="*/ 28 h 75"/>
              <a:gd name="T104" fmla="*/ 35 w 44"/>
              <a:gd name="T105" fmla="*/ 29 h 75"/>
              <a:gd name="T106" fmla="*/ 42 w 44"/>
              <a:gd name="T107" fmla="*/ 3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" h="75">
                <a:moveTo>
                  <a:pt x="43" y="29"/>
                </a:moveTo>
                <a:cubicBezTo>
                  <a:pt x="43" y="29"/>
                  <a:pt x="43" y="28"/>
                  <a:pt x="43" y="28"/>
                </a:cubicBezTo>
                <a:cubicBezTo>
                  <a:pt x="43" y="28"/>
                  <a:pt x="39" y="29"/>
                  <a:pt x="35" y="27"/>
                </a:cubicBezTo>
                <a:cubicBezTo>
                  <a:pt x="30" y="25"/>
                  <a:pt x="26" y="18"/>
                  <a:pt x="26" y="16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1"/>
                  <a:pt x="32" y="10"/>
                  <a:pt x="31" y="9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6" y="0"/>
                  <a:pt x="2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1"/>
                </a:cubicBezTo>
                <a:cubicBezTo>
                  <a:pt x="6" y="9"/>
                  <a:pt x="6" y="9"/>
                  <a:pt x="6" y="9"/>
                </a:cubicBezTo>
                <a:cubicBezTo>
                  <a:pt x="6" y="10"/>
                  <a:pt x="6" y="11"/>
                  <a:pt x="7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60"/>
                  <a:pt x="1" y="61"/>
                  <a:pt x="1" y="61"/>
                </a:cubicBezTo>
                <a:cubicBezTo>
                  <a:pt x="17" y="75"/>
                  <a:pt x="17" y="75"/>
                  <a:pt x="17" y="75"/>
                </a:cubicBezTo>
                <a:cubicBezTo>
                  <a:pt x="18" y="75"/>
                  <a:pt x="18" y="75"/>
                  <a:pt x="19" y="75"/>
                </a:cubicBezTo>
                <a:cubicBezTo>
                  <a:pt x="19" y="75"/>
                  <a:pt x="20" y="75"/>
                  <a:pt x="20" y="75"/>
                </a:cubicBezTo>
                <a:cubicBezTo>
                  <a:pt x="36" y="61"/>
                  <a:pt x="36" y="61"/>
                  <a:pt x="36" y="61"/>
                </a:cubicBezTo>
                <a:cubicBezTo>
                  <a:pt x="37" y="61"/>
                  <a:pt x="37" y="60"/>
                  <a:pt x="37" y="59"/>
                </a:cubicBezTo>
                <a:cubicBezTo>
                  <a:pt x="29" y="32"/>
                  <a:pt x="29" y="32"/>
                  <a:pt x="29" y="32"/>
                </a:cubicBezTo>
                <a:cubicBezTo>
                  <a:pt x="31" y="33"/>
                  <a:pt x="32" y="34"/>
                  <a:pt x="35" y="34"/>
                </a:cubicBezTo>
                <a:cubicBezTo>
                  <a:pt x="36" y="35"/>
                  <a:pt x="37" y="35"/>
                  <a:pt x="38" y="35"/>
                </a:cubicBezTo>
                <a:cubicBezTo>
                  <a:pt x="40" y="35"/>
                  <a:pt x="43" y="34"/>
                  <a:pt x="43" y="34"/>
                </a:cubicBezTo>
                <a:cubicBezTo>
                  <a:pt x="43" y="34"/>
                  <a:pt x="44" y="34"/>
                  <a:pt x="44" y="33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lose/>
                <a:moveTo>
                  <a:pt x="28" y="10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8" y="9"/>
                  <a:pt x="28" y="9"/>
                  <a:pt x="28" y="9"/>
                </a:cubicBezTo>
                <a:lnTo>
                  <a:pt x="28" y="10"/>
                </a:lnTo>
                <a:close/>
                <a:moveTo>
                  <a:pt x="23" y="68"/>
                </a:moveTo>
                <a:cubicBezTo>
                  <a:pt x="18" y="71"/>
                  <a:pt x="18" y="71"/>
                  <a:pt x="18" y="71"/>
                </a:cubicBezTo>
                <a:cubicBezTo>
                  <a:pt x="17" y="70"/>
                  <a:pt x="17" y="70"/>
                  <a:pt x="17" y="70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4" y="59"/>
                  <a:pt x="34" y="59"/>
                </a:cubicBezTo>
                <a:lnTo>
                  <a:pt x="23" y="68"/>
                </a:lnTo>
                <a:close/>
                <a:moveTo>
                  <a:pt x="16" y="69"/>
                </a:moveTo>
                <a:cubicBezTo>
                  <a:pt x="12" y="67"/>
                  <a:pt x="12" y="67"/>
                  <a:pt x="12" y="67"/>
                </a:cubicBezTo>
                <a:cubicBezTo>
                  <a:pt x="32" y="53"/>
                  <a:pt x="32" y="53"/>
                  <a:pt x="32" y="53"/>
                </a:cubicBezTo>
                <a:cubicBezTo>
                  <a:pt x="33" y="57"/>
                  <a:pt x="33" y="57"/>
                  <a:pt x="33" y="57"/>
                </a:cubicBezTo>
                <a:lnTo>
                  <a:pt x="16" y="69"/>
                </a:lnTo>
                <a:close/>
                <a:moveTo>
                  <a:pt x="11" y="65"/>
                </a:moveTo>
                <a:cubicBezTo>
                  <a:pt x="10" y="65"/>
                  <a:pt x="10" y="65"/>
                  <a:pt x="10" y="65"/>
                </a:cubicBezTo>
                <a:cubicBezTo>
                  <a:pt x="10" y="64"/>
                  <a:pt x="10" y="64"/>
                  <a:pt x="10" y="64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1"/>
                  <a:pt x="31" y="51"/>
                  <a:pt x="31" y="51"/>
                </a:cubicBezTo>
                <a:lnTo>
                  <a:pt x="11" y="65"/>
                </a:lnTo>
                <a:close/>
                <a:moveTo>
                  <a:pt x="8" y="63"/>
                </a:moveTo>
                <a:cubicBezTo>
                  <a:pt x="5" y="60"/>
                  <a:pt x="5" y="60"/>
                  <a:pt x="5" y="60"/>
                </a:cubicBezTo>
                <a:cubicBezTo>
                  <a:pt x="29" y="44"/>
                  <a:pt x="29" y="44"/>
                  <a:pt x="29" y="44"/>
                </a:cubicBezTo>
                <a:cubicBezTo>
                  <a:pt x="30" y="48"/>
                  <a:pt x="30" y="48"/>
                  <a:pt x="30" y="48"/>
                </a:cubicBezTo>
                <a:lnTo>
                  <a:pt x="8" y="63"/>
                </a:lnTo>
                <a:close/>
                <a:moveTo>
                  <a:pt x="29" y="42"/>
                </a:moveTo>
                <a:cubicBezTo>
                  <a:pt x="4" y="59"/>
                  <a:pt x="4" y="59"/>
                  <a:pt x="4" y="59"/>
                </a:cubicBezTo>
                <a:cubicBezTo>
                  <a:pt x="4" y="57"/>
                  <a:pt x="4" y="57"/>
                  <a:pt x="4" y="57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8" y="41"/>
                  <a:pt x="28" y="41"/>
                </a:cubicBezTo>
                <a:lnTo>
                  <a:pt x="29" y="42"/>
                </a:lnTo>
                <a:close/>
                <a:moveTo>
                  <a:pt x="5" y="54"/>
                </a:moveTo>
                <a:cubicBezTo>
                  <a:pt x="7" y="48"/>
                  <a:pt x="7" y="48"/>
                  <a:pt x="7" y="48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8"/>
                  <a:pt x="28" y="38"/>
                  <a:pt x="28" y="38"/>
                </a:cubicBezTo>
                <a:lnTo>
                  <a:pt x="5" y="54"/>
                </a:lnTo>
                <a:close/>
                <a:moveTo>
                  <a:pt x="26" y="32"/>
                </a:moveTo>
                <a:cubicBezTo>
                  <a:pt x="8" y="45"/>
                  <a:pt x="8" y="45"/>
                  <a:pt x="8" y="45"/>
                </a:cubicBezTo>
                <a:cubicBezTo>
                  <a:pt x="8" y="43"/>
                  <a:pt x="8" y="43"/>
                  <a:pt x="8" y="43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2"/>
                  <a:pt x="26" y="32"/>
                  <a:pt x="26" y="32"/>
                </a:cubicBezTo>
                <a:close/>
                <a:moveTo>
                  <a:pt x="25" y="29"/>
                </a:moveTo>
                <a:cubicBezTo>
                  <a:pt x="9" y="40"/>
                  <a:pt x="9" y="40"/>
                  <a:pt x="9" y="40"/>
                </a:cubicBezTo>
                <a:cubicBezTo>
                  <a:pt x="11" y="34"/>
                  <a:pt x="11" y="34"/>
                  <a:pt x="11" y="34"/>
                </a:cubicBezTo>
                <a:cubicBezTo>
                  <a:pt x="24" y="25"/>
                  <a:pt x="24" y="25"/>
                  <a:pt x="24" y="25"/>
                </a:cubicBezTo>
                <a:lnTo>
                  <a:pt x="25" y="29"/>
                </a:lnTo>
                <a:close/>
                <a:moveTo>
                  <a:pt x="27" y="7"/>
                </a:moveTo>
                <a:cubicBezTo>
                  <a:pt x="16" y="14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4"/>
                  <a:pt x="14" y="15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26" y="6"/>
                  <a:pt x="26" y="6"/>
                  <a:pt x="26" y="6"/>
                </a:cubicBezTo>
                <a:cubicBezTo>
                  <a:pt x="27" y="6"/>
                  <a:pt x="27" y="6"/>
                  <a:pt x="27" y="6"/>
                </a:cubicBezTo>
                <a:lnTo>
                  <a:pt x="27" y="7"/>
                </a:lnTo>
                <a:close/>
                <a:moveTo>
                  <a:pt x="12" y="13"/>
                </a:moveTo>
                <a:cubicBezTo>
                  <a:pt x="9" y="10"/>
                  <a:pt x="9" y="10"/>
                  <a:pt x="9" y="10"/>
                </a:cubicBezTo>
                <a:cubicBezTo>
                  <a:pt x="12" y="3"/>
                  <a:pt x="12" y="3"/>
                  <a:pt x="12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4"/>
                  <a:pt x="25" y="4"/>
                  <a:pt x="25" y="4"/>
                </a:cubicBezTo>
                <a:lnTo>
                  <a:pt x="12" y="13"/>
                </a:lnTo>
                <a:close/>
                <a:moveTo>
                  <a:pt x="15" y="18"/>
                </a:moveTo>
                <a:cubicBezTo>
                  <a:pt x="22" y="18"/>
                  <a:pt x="22" y="18"/>
                  <a:pt x="22" y="18"/>
                </a:cubicBezTo>
                <a:cubicBezTo>
                  <a:pt x="23" y="20"/>
                  <a:pt x="23" y="20"/>
                  <a:pt x="23" y="20"/>
                </a:cubicBezTo>
                <a:cubicBezTo>
                  <a:pt x="13" y="26"/>
                  <a:pt x="13" y="26"/>
                  <a:pt x="13" y="26"/>
                </a:cubicBezTo>
                <a:lnTo>
                  <a:pt x="15" y="18"/>
                </a:lnTo>
                <a:close/>
                <a:moveTo>
                  <a:pt x="12" y="29"/>
                </a:move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29"/>
                  <a:pt x="12" y="29"/>
                  <a:pt x="12" y="29"/>
                </a:cubicBezTo>
                <a:close/>
                <a:moveTo>
                  <a:pt x="42" y="32"/>
                </a:moveTo>
                <a:cubicBezTo>
                  <a:pt x="40" y="33"/>
                  <a:pt x="37" y="33"/>
                  <a:pt x="35" y="32"/>
                </a:cubicBezTo>
                <a:cubicBezTo>
                  <a:pt x="32" y="32"/>
                  <a:pt x="29" y="30"/>
                  <a:pt x="28" y="28"/>
                </a:cubicBezTo>
                <a:cubicBezTo>
                  <a:pt x="26" y="21"/>
                  <a:pt x="26" y="21"/>
                  <a:pt x="26" y="21"/>
                </a:cubicBezTo>
                <a:cubicBezTo>
                  <a:pt x="28" y="24"/>
                  <a:pt x="31" y="28"/>
                  <a:pt x="35" y="29"/>
                </a:cubicBezTo>
                <a:cubicBezTo>
                  <a:pt x="38" y="30"/>
                  <a:pt x="40" y="30"/>
                  <a:pt x="42" y="30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4297" y="4285691"/>
            <a:ext cx="384280" cy="425454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49195" name="出自【趣你的PPT】(微信:qunideppt)：最优质的PPT资源库"/>
          <p:cNvSpPr txBox="1"/>
          <p:nvPr/>
        </p:nvSpPr>
        <p:spPr>
          <a:xfrm>
            <a:off x="2580696" y="1813363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支付能力</a:t>
            </a:r>
          </a:p>
        </p:txBody>
      </p:sp>
      <p:sp>
        <p:nvSpPr>
          <p:cNvPr id="1049196" name="出自【趣你的PPT】(微信:qunideppt)：最优质的PPT资源库"/>
          <p:cNvSpPr txBox="1"/>
          <p:nvPr/>
        </p:nvSpPr>
        <p:spPr>
          <a:xfrm>
            <a:off x="1866803" y="2157491"/>
            <a:ext cx="2009180" cy="736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会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费</a:t>
            </a:r>
            <a:r>
              <a:rPr lang="en-US" altLang="zh-CN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支付</a:t>
            </a:r>
          </a:p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当面付</a:t>
            </a:r>
          </a:p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扫码付</a:t>
            </a:r>
          </a:p>
        </p:txBody>
      </p:sp>
      <p:sp>
        <p:nvSpPr>
          <p:cNvPr id="1049197" name="出自【趣你的PPT】(微信:qunideppt)：最优质的PPT资源库"/>
          <p:cNvSpPr txBox="1"/>
          <p:nvPr/>
        </p:nvSpPr>
        <p:spPr>
          <a:xfrm>
            <a:off x="2362542" y="3425240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营销能力</a:t>
            </a:r>
          </a:p>
        </p:txBody>
      </p:sp>
      <p:sp>
        <p:nvSpPr>
          <p:cNvPr id="1049198" name="出自【趣你的PPT】(微信:qunideppt)：最优质的PPT资源库"/>
          <p:cNvSpPr txBox="1"/>
          <p:nvPr/>
        </p:nvSpPr>
        <p:spPr>
          <a:xfrm>
            <a:off x="3013940" y="503731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数据能力</a:t>
            </a:r>
          </a:p>
        </p:txBody>
      </p:sp>
      <p:sp>
        <p:nvSpPr>
          <p:cNvPr id="1049199" name="出自【趣你的PPT】(微信:qunideppt)：最优质的PPT资源库"/>
          <p:cNvSpPr txBox="1"/>
          <p:nvPr/>
        </p:nvSpPr>
        <p:spPr>
          <a:xfrm>
            <a:off x="7646903" y="155784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信用能力</a:t>
            </a:r>
          </a:p>
        </p:txBody>
      </p:sp>
      <p:sp>
        <p:nvSpPr>
          <p:cNvPr id="1049200" name="出自【趣你的PPT】(微信:qunideppt)：最优质的PPT资源库"/>
          <p:cNvSpPr txBox="1"/>
          <p:nvPr/>
        </p:nvSpPr>
        <p:spPr>
          <a:xfrm>
            <a:off x="7826600" y="285017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理财能力</a:t>
            </a:r>
          </a:p>
        </p:txBody>
      </p:sp>
      <p:sp>
        <p:nvSpPr>
          <p:cNvPr id="1049201" name="出自【趣你的PPT】(微信:qunideppt)：最优质的PPT资源库"/>
          <p:cNvSpPr txBox="1"/>
          <p:nvPr/>
        </p:nvSpPr>
        <p:spPr>
          <a:xfrm>
            <a:off x="7954235" y="5207315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移动办公能力</a:t>
            </a:r>
          </a:p>
        </p:txBody>
      </p:sp>
      <p:sp>
        <p:nvSpPr>
          <p:cNvPr id="1049202" name="出自【趣你的PPT】(微信:qunideppt)：最优质的PPT资源库"/>
          <p:cNvSpPr txBox="1"/>
          <p:nvPr/>
        </p:nvSpPr>
        <p:spPr>
          <a:xfrm>
            <a:off x="7966427" y="402695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安全能力</a:t>
            </a:r>
          </a:p>
        </p:txBody>
      </p:sp>
      <p:sp>
        <p:nvSpPr>
          <p:cNvPr id="1049203" name="出自【趣你的PPT】(微信:qunideppt)：最优质的PPT资源库"/>
          <p:cNvSpPr txBox="1"/>
          <p:nvPr/>
        </p:nvSpPr>
        <p:spPr>
          <a:xfrm flipH="1">
            <a:off x="1660021" y="3764062"/>
            <a:ext cx="200918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支付宝卡包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：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商会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与企业互动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营销工具。（优惠券、折扣券、现金红包）；口碑；天猫超市</a:t>
            </a:r>
          </a:p>
        </p:txBody>
      </p:sp>
      <p:sp>
        <p:nvSpPr>
          <p:cNvPr id="1049204" name="出自【趣你的PPT】(微信:qunideppt)：最优质的PPT资源库"/>
          <p:cNvSpPr txBox="1"/>
          <p:nvPr/>
        </p:nvSpPr>
        <p:spPr>
          <a:xfrm>
            <a:off x="3010186" y="5376141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通过大数据匹配，自动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为政府、商会、企业推送相关信息。</a:t>
            </a:r>
            <a:endParaRPr lang="en-US" altLang="zh-CN" sz="1200" dirty="0">
              <a:solidFill>
                <a:srgbClr val="2577E3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49205" name="出自【趣你的PPT】(微信:qunideppt)：最优质的PPT资源库"/>
          <p:cNvSpPr txBox="1"/>
          <p:nvPr/>
        </p:nvSpPr>
        <p:spPr>
          <a:xfrm>
            <a:off x="7826475" y="3213336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余额宝、网商贷、花呗、借呗为物业资金增值、筹集渠道。</a:t>
            </a:r>
          </a:p>
        </p:txBody>
      </p:sp>
      <p:sp>
        <p:nvSpPr>
          <p:cNvPr id="1049206" name="出自【趣你的PPT】(微信:qunideppt)：最优质的PPT资源库"/>
          <p:cNvSpPr txBox="1"/>
          <p:nvPr/>
        </p:nvSpPr>
        <p:spPr>
          <a:xfrm>
            <a:off x="7966427" y="4381272"/>
            <a:ext cx="2009180" cy="4244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降低黑客入侵风险，防数据泄露，安全有保障。</a:t>
            </a:r>
          </a:p>
        </p:txBody>
      </p:sp>
      <p:sp>
        <p:nvSpPr>
          <p:cNvPr id="1049207" name="出自【趣你的PPT】(微信:qunideppt)：最优质的PPT资源库"/>
          <p:cNvSpPr txBox="1"/>
          <p:nvPr/>
        </p:nvSpPr>
        <p:spPr>
          <a:xfrm>
            <a:off x="7960388" y="5567266"/>
            <a:ext cx="2009180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访客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、移动</a:t>
            </a:r>
            <a:r>
              <a:rPr lang="en-US" altLang="zh-CN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OA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考勤打卡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、视频会议、审批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签到手机端一键搞定。</a:t>
            </a:r>
          </a:p>
        </p:txBody>
      </p:sp>
      <p:sp>
        <p:nvSpPr>
          <p:cNvPr id="1049208" name="出自【趣你的PPT】(微信:qunideppt)：最优质的PPT资源库"/>
          <p:cNvSpPr txBox="1"/>
          <p:nvPr/>
        </p:nvSpPr>
        <p:spPr>
          <a:xfrm>
            <a:off x="7655852" y="1907869"/>
            <a:ext cx="2009180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未来不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缴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商会</a:t>
            </a:r>
            <a:r>
              <a:rPr lang="zh-CN" altLang="en-US" sz="1200" dirty="0" smtClean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会费</a:t>
            </a:r>
            <a:r>
              <a:rPr lang="zh-CN" altLang="en-US" sz="1200" dirty="0">
                <a:solidFill>
                  <a:srgbClr val="2577E3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可能与支付宝芝麻信用挂钩。</a:t>
            </a:r>
          </a:p>
        </p:txBody>
      </p:sp>
      <p:sp>
        <p:nvSpPr>
          <p:cNvPr id="1049209" name="文本框 43"/>
          <p:cNvSpPr txBox="1"/>
          <p:nvPr/>
        </p:nvSpPr>
        <p:spPr>
          <a:xfrm>
            <a:off x="5317067" y="3421381"/>
            <a:ext cx="12022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阿里巴巴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蚂蚁金服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145758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10" name="矩形 46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11" name="文本框 47"/>
          <p:cNvSpPr txBox="1"/>
          <p:nvPr/>
        </p:nvSpPr>
        <p:spPr>
          <a:xfrm>
            <a:off x="344805" y="329565"/>
            <a:ext cx="852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依托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阿里生态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缔造商会企业的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流量入口</a:t>
            </a:r>
          </a:p>
        </p:txBody>
      </p:sp>
      <p:cxnSp>
        <p:nvCxnSpPr>
          <p:cNvPr id="3145759" name="出自【趣你的PPT】(微信:qunideppt)：最优质的PPT资源库"/>
          <p:cNvCxnSpPr>
            <a:cxnSpLocks/>
          </p:cNvCxnSpPr>
          <p:nvPr/>
        </p:nvCxnSpPr>
        <p:spPr>
          <a:xfrm>
            <a:off x="6097235" y="5267546"/>
            <a:ext cx="1692098" cy="0"/>
          </a:xfrm>
          <a:prstGeom prst="line">
            <a:avLst/>
          </a:prstGeom>
          <a:ln>
            <a:solidFill>
              <a:schemeClr val="accent3"/>
            </a:solidFill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9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云服务</a:t>
            </a:r>
            <a:r>
              <a:rPr lang="en-US" altLang="zh-CN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阿里商旅</a:t>
            </a:r>
          </a:p>
        </p:txBody>
      </p:sp>
      <p:pic>
        <p:nvPicPr>
          <p:cNvPr id="209731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330" y="860732"/>
            <a:ext cx="2028039" cy="360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31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4252" y="945414"/>
            <a:ext cx="4095452" cy="342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315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0275" y="862110"/>
            <a:ext cx="1942685" cy="363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316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133" y="862967"/>
            <a:ext cx="2053596" cy="365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9220" name="圆角矩形 6"/>
          <p:cNvSpPr/>
          <p:nvPr/>
        </p:nvSpPr>
        <p:spPr>
          <a:xfrm>
            <a:off x="1318529" y="5633666"/>
            <a:ext cx="8276972" cy="180304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7" name="组合 6"/>
          <p:cNvGrpSpPr/>
          <p:nvPr/>
        </p:nvGrpSpPr>
        <p:grpSpPr>
          <a:xfrm>
            <a:off x="1373157" y="4979519"/>
            <a:ext cx="527538" cy="527538"/>
            <a:chOff x="2250831" y="2560320"/>
            <a:chExt cx="745587" cy="745587"/>
          </a:xfrm>
        </p:grpSpPr>
        <p:sp>
          <p:nvSpPr>
            <p:cNvPr id="1049221" name="泪滴形 7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22" name="同心圆 9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223" name="文本框 12"/>
          <p:cNvSpPr txBox="1"/>
          <p:nvPr/>
        </p:nvSpPr>
        <p:spPr>
          <a:xfrm>
            <a:off x="1902278" y="4770754"/>
            <a:ext cx="162098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差旅申请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差旅费用事先预估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费用归属事先确定</a:t>
            </a:r>
          </a:p>
        </p:txBody>
      </p:sp>
      <p:grpSp>
        <p:nvGrpSpPr>
          <p:cNvPr id="198" name="组合 10"/>
          <p:cNvGrpSpPr/>
          <p:nvPr/>
        </p:nvGrpSpPr>
        <p:grpSpPr>
          <a:xfrm>
            <a:off x="7272885" y="4448062"/>
            <a:ext cx="982662" cy="982662"/>
            <a:chOff x="2250831" y="2560320"/>
            <a:chExt cx="745587" cy="745587"/>
          </a:xfrm>
        </p:grpSpPr>
        <p:sp>
          <p:nvSpPr>
            <p:cNvPr id="1049224" name="泪滴形 11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25" name="同心圆 13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226" name="文本框 16"/>
          <p:cNvSpPr txBox="1"/>
          <p:nvPr/>
        </p:nvSpPr>
        <p:spPr>
          <a:xfrm>
            <a:off x="4579631" y="4733481"/>
            <a:ext cx="178735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差旅预订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差旅标准按需设置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预定资源低价丰富</a:t>
            </a:r>
          </a:p>
        </p:txBody>
      </p:sp>
      <p:grpSp>
        <p:nvGrpSpPr>
          <p:cNvPr id="199" name="组合 14"/>
          <p:cNvGrpSpPr/>
          <p:nvPr/>
        </p:nvGrpSpPr>
        <p:grpSpPr>
          <a:xfrm rot="10800000">
            <a:off x="5665718" y="6027364"/>
            <a:ext cx="772349" cy="772349"/>
            <a:chOff x="2250831" y="2560320"/>
            <a:chExt cx="745587" cy="745587"/>
          </a:xfrm>
        </p:grpSpPr>
        <p:sp>
          <p:nvSpPr>
            <p:cNvPr id="1049227" name="泪滴形 15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28" name="同心圆 17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229" name="文本框 20"/>
          <p:cNvSpPr txBox="1"/>
          <p:nvPr/>
        </p:nvSpPr>
        <p:spPr>
          <a:xfrm>
            <a:off x="3621515" y="6001617"/>
            <a:ext cx="1622894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申请审批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审批流程灵活配置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内控流程严格执行</a:t>
            </a:r>
          </a:p>
        </p:txBody>
      </p:sp>
      <p:sp>
        <p:nvSpPr>
          <p:cNvPr id="1049230" name="同心圆 21"/>
          <p:cNvSpPr/>
          <p:nvPr/>
        </p:nvSpPr>
        <p:spPr>
          <a:xfrm rot="10800000">
            <a:off x="3151358" y="6133348"/>
            <a:ext cx="284019" cy="417725"/>
          </a:xfrm>
          <a:prstGeom prst="donut">
            <a:avLst>
              <a:gd name="adj" fmla="val 15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231" name="文本框 22"/>
          <p:cNvSpPr txBox="1"/>
          <p:nvPr/>
        </p:nvSpPr>
        <p:spPr>
          <a:xfrm>
            <a:off x="6432548" y="5976704"/>
            <a:ext cx="203987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差旅报销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差旅闭环实时报销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各种费用一键提交</a:t>
            </a:r>
          </a:p>
        </p:txBody>
      </p:sp>
      <p:grpSp>
        <p:nvGrpSpPr>
          <p:cNvPr id="200" name="组合 22"/>
          <p:cNvGrpSpPr/>
          <p:nvPr/>
        </p:nvGrpSpPr>
        <p:grpSpPr>
          <a:xfrm>
            <a:off x="3987328" y="4943394"/>
            <a:ext cx="527538" cy="527538"/>
            <a:chOff x="2250831" y="2560320"/>
            <a:chExt cx="745587" cy="745587"/>
          </a:xfrm>
        </p:grpSpPr>
        <p:sp>
          <p:nvSpPr>
            <p:cNvPr id="1049232" name="泪滴形 23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33" name="同心圆 25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234" name="文本框 26"/>
          <p:cNvSpPr txBox="1"/>
          <p:nvPr/>
        </p:nvSpPr>
        <p:spPr>
          <a:xfrm>
            <a:off x="8327866" y="4553357"/>
            <a:ext cx="1753792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财务对账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公司支付免垫资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统一发票免报销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45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电子发票高效合规</a:t>
            </a:r>
          </a:p>
        </p:txBody>
      </p:sp>
      <p:grpSp>
        <p:nvGrpSpPr>
          <p:cNvPr id="201" name="组合 14"/>
          <p:cNvGrpSpPr/>
          <p:nvPr/>
        </p:nvGrpSpPr>
        <p:grpSpPr>
          <a:xfrm rot="10800000">
            <a:off x="2837702" y="6007722"/>
            <a:ext cx="656106" cy="660837"/>
            <a:chOff x="2250831" y="2560320"/>
            <a:chExt cx="745587" cy="745587"/>
          </a:xfrm>
        </p:grpSpPr>
        <p:sp>
          <p:nvSpPr>
            <p:cNvPr id="1049235" name="泪滴形 15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236" name="同心圆 29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4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20" grpId="0" animBg="1"/>
      <p:bldP spid="1049223" grpId="0"/>
      <p:bldP spid="1049226" grpId="0"/>
      <p:bldP spid="1049229" grpId="0"/>
      <p:bldP spid="1049231" grpId="0"/>
      <p:bldP spid="10492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云服务</a:t>
            </a:r>
            <a:r>
              <a:rPr lang="en-US" altLang="zh-CN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天猫企业购</a:t>
            </a:r>
          </a:p>
        </p:txBody>
      </p:sp>
      <p:sp>
        <p:nvSpPr>
          <p:cNvPr id="1049238" name="矩形 2"/>
          <p:cNvSpPr/>
          <p:nvPr/>
        </p:nvSpPr>
        <p:spPr bwMode="auto">
          <a:xfrm>
            <a:off x="6782582" y="3255668"/>
            <a:ext cx="3823489" cy="257834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733">
              <a:solidFill>
                <a:prstClr val="black"/>
              </a:solidFill>
            </a:endParaRPr>
          </a:p>
        </p:txBody>
      </p:sp>
      <p:sp>
        <p:nvSpPr>
          <p:cNvPr id="1049239" name="矩形 3"/>
          <p:cNvSpPr/>
          <p:nvPr/>
        </p:nvSpPr>
        <p:spPr bwMode="auto">
          <a:xfrm>
            <a:off x="971178" y="3277056"/>
            <a:ext cx="4009444" cy="257834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733">
              <a:solidFill>
                <a:prstClr val="black"/>
              </a:solidFill>
            </a:endParaRPr>
          </a:p>
        </p:txBody>
      </p:sp>
      <p:grpSp>
        <p:nvGrpSpPr>
          <p:cNvPr id="203" name="Group 117"/>
          <p:cNvGrpSpPr/>
          <p:nvPr/>
        </p:nvGrpSpPr>
        <p:grpSpPr>
          <a:xfrm>
            <a:off x="971178" y="5879636"/>
            <a:ext cx="3823904" cy="698521"/>
            <a:chOff x="4118252" y="193330"/>
            <a:chExt cx="2867928" cy="52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9240" name="TextBox 121"/>
            <p:cNvSpPr txBox="1"/>
            <p:nvPr/>
          </p:nvSpPr>
          <p:spPr>
            <a:xfrm>
              <a:off x="4527187" y="291952"/>
              <a:ext cx="2458993" cy="315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133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    企业增值服务</a:t>
              </a:r>
              <a:endParaRPr lang="en-US" altLang="zh-CN" sz="2133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  <p:sp>
          <p:nvSpPr>
            <p:cNvPr id="1049241" name="Oval 122"/>
            <p:cNvSpPr/>
            <p:nvPr/>
          </p:nvSpPr>
          <p:spPr bwMode="auto">
            <a:xfrm>
              <a:off x="4118252" y="193330"/>
              <a:ext cx="523891" cy="523891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zh-CN" altLang="en-US" sz="1867" b="1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方案</a:t>
              </a:r>
            </a:p>
          </p:txBody>
        </p:sp>
      </p:grpSp>
      <p:grpSp>
        <p:nvGrpSpPr>
          <p:cNvPr id="204" name="Group 118"/>
          <p:cNvGrpSpPr/>
          <p:nvPr/>
        </p:nvGrpSpPr>
        <p:grpSpPr>
          <a:xfrm>
            <a:off x="6727805" y="5879636"/>
            <a:ext cx="4224129" cy="698521"/>
            <a:chOff x="4878771" y="222205"/>
            <a:chExt cx="3168097" cy="52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9242" name="TextBox 119"/>
            <p:cNvSpPr txBox="1"/>
            <p:nvPr/>
          </p:nvSpPr>
          <p:spPr>
            <a:xfrm>
              <a:off x="5316036" y="313369"/>
              <a:ext cx="2730832" cy="30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    企业品类深度 </a:t>
              </a:r>
              <a:r>
                <a:rPr lang="en-US" altLang="zh-CN" sz="2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/ </a:t>
              </a:r>
              <a:r>
                <a:rPr lang="zh-CN" altLang="en-US" sz="2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支付 </a:t>
              </a:r>
              <a:r>
                <a:rPr lang="en-US" altLang="zh-CN" sz="2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/</a:t>
              </a:r>
              <a:r>
                <a:rPr lang="zh-CN" altLang="en-US" sz="2000" dirty="0">
                  <a:solidFill>
                    <a:prstClr val="black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服务</a:t>
              </a:r>
              <a:endParaRPr lang="en-US" altLang="zh-CN" sz="20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  <p:sp>
          <p:nvSpPr>
            <p:cNvPr id="1049243" name="Oval 120"/>
            <p:cNvSpPr/>
            <p:nvPr/>
          </p:nvSpPr>
          <p:spPr bwMode="auto">
            <a:xfrm>
              <a:off x="4878771" y="222205"/>
              <a:ext cx="523891" cy="52389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/>
              <a:r>
                <a:rPr lang="zh-CN" altLang="en-US" sz="1867" b="1" dirty="0">
                  <a:solidFill>
                    <a:prstClr val="white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商品</a:t>
              </a:r>
            </a:p>
          </p:txBody>
        </p:sp>
      </p:grpSp>
      <p:cxnSp>
        <p:nvCxnSpPr>
          <p:cNvPr id="3145760" name="Straight Connector 9"/>
          <p:cNvCxnSpPr>
            <a:cxnSpLocks/>
          </p:cNvCxnSpPr>
          <p:nvPr/>
        </p:nvCxnSpPr>
        <p:spPr bwMode="auto">
          <a:xfrm>
            <a:off x="1431729" y="3530723"/>
            <a:ext cx="315088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49244" name="Oval 4"/>
          <p:cNvSpPr/>
          <p:nvPr/>
        </p:nvSpPr>
        <p:spPr bwMode="auto">
          <a:xfrm>
            <a:off x="1233565" y="3441318"/>
            <a:ext cx="198163" cy="198161"/>
          </a:xfrm>
          <a:prstGeom prst="ellipse">
            <a:avLst/>
          </a:prstGeom>
          <a:solidFill>
            <a:srgbClr val="D9D9D9"/>
          </a:solidFill>
          <a:ln w="38100" cap="flat" cmpd="sng" algn="ctr">
            <a:solidFill>
              <a:srgbClr val="D825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049245" name="Oval 21"/>
          <p:cNvSpPr/>
          <p:nvPr/>
        </p:nvSpPr>
        <p:spPr bwMode="auto">
          <a:xfrm>
            <a:off x="2119179" y="3441318"/>
            <a:ext cx="198163" cy="198161"/>
          </a:xfrm>
          <a:prstGeom prst="ellipse">
            <a:avLst/>
          </a:prstGeom>
          <a:solidFill>
            <a:srgbClr val="D9D9D9"/>
          </a:solidFill>
          <a:ln w="38100" cap="flat" cmpd="sng" algn="ctr">
            <a:solidFill>
              <a:srgbClr val="D825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zh-CN" alt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246" name="TextBox 7"/>
          <p:cNvSpPr txBox="1"/>
          <p:nvPr/>
        </p:nvSpPr>
        <p:spPr>
          <a:xfrm>
            <a:off x="1740440" y="3702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多级审批</a:t>
            </a:r>
          </a:p>
        </p:txBody>
      </p:sp>
      <p:sp>
        <p:nvSpPr>
          <p:cNvPr id="1049247" name="TextBox 23"/>
          <p:cNvSpPr txBox="1"/>
          <p:nvPr/>
        </p:nvSpPr>
        <p:spPr>
          <a:xfrm>
            <a:off x="2801511" y="37028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配送</a:t>
            </a:r>
          </a:p>
        </p:txBody>
      </p:sp>
      <p:sp>
        <p:nvSpPr>
          <p:cNvPr id="1049248" name="Oval 24"/>
          <p:cNvSpPr/>
          <p:nvPr/>
        </p:nvSpPr>
        <p:spPr bwMode="auto">
          <a:xfrm>
            <a:off x="2999947" y="3441318"/>
            <a:ext cx="198163" cy="198161"/>
          </a:xfrm>
          <a:prstGeom prst="ellipse">
            <a:avLst/>
          </a:prstGeom>
          <a:solidFill>
            <a:srgbClr val="D9D9D9"/>
          </a:solidFill>
          <a:ln w="38100" cap="flat" cmpd="sng" algn="ctr">
            <a:solidFill>
              <a:srgbClr val="D825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zh-CN" alt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249" name="TextBox 25"/>
          <p:cNvSpPr txBox="1"/>
          <p:nvPr/>
        </p:nvSpPr>
        <p:spPr>
          <a:xfrm>
            <a:off x="1001957" y="37028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选购</a:t>
            </a:r>
          </a:p>
        </p:txBody>
      </p:sp>
      <p:sp>
        <p:nvSpPr>
          <p:cNvPr id="1049250" name="Oval 27"/>
          <p:cNvSpPr/>
          <p:nvPr/>
        </p:nvSpPr>
        <p:spPr bwMode="auto">
          <a:xfrm>
            <a:off x="3791277" y="3441318"/>
            <a:ext cx="198163" cy="198161"/>
          </a:xfrm>
          <a:prstGeom prst="ellipse">
            <a:avLst/>
          </a:prstGeom>
          <a:solidFill>
            <a:srgbClr val="D9D9D9"/>
          </a:solidFill>
          <a:ln w="38100" cap="flat" cmpd="sng" algn="ctr">
            <a:solidFill>
              <a:srgbClr val="D825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zh-CN" alt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251" name="TextBox 28"/>
          <p:cNvSpPr txBox="1"/>
          <p:nvPr/>
        </p:nvSpPr>
        <p:spPr>
          <a:xfrm>
            <a:off x="3598537" y="37028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支付</a:t>
            </a:r>
          </a:p>
        </p:txBody>
      </p:sp>
      <p:sp>
        <p:nvSpPr>
          <p:cNvPr id="1049252" name="Oval 31"/>
          <p:cNvSpPr/>
          <p:nvPr/>
        </p:nvSpPr>
        <p:spPr bwMode="auto">
          <a:xfrm>
            <a:off x="4582609" y="3441318"/>
            <a:ext cx="198163" cy="198161"/>
          </a:xfrm>
          <a:prstGeom prst="ellipse">
            <a:avLst/>
          </a:prstGeom>
          <a:solidFill>
            <a:srgbClr val="D9D9D9"/>
          </a:solidFill>
          <a:ln w="38100" cap="flat" cmpd="sng" algn="ctr">
            <a:solidFill>
              <a:srgbClr val="D825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zh-CN" altLang="en-US" sz="1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253" name="TextBox 32"/>
          <p:cNvSpPr txBox="1"/>
          <p:nvPr/>
        </p:nvSpPr>
        <p:spPr>
          <a:xfrm>
            <a:off x="4426554" y="370287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财务</a:t>
            </a:r>
          </a:p>
        </p:txBody>
      </p:sp>
      <p:sp>
        <p:nvSpPr>
          <p:cNvPr id="1049254" name="TextBox 1"/>
          <p:cNvSpPr txBox="1"/>
          <p:nvPr/>
        </p:nvSpPr>
        <p:spPr>
          <a:xfrm>
            <a:off x="2262693" y="1330489"/>
            <a:ext cx="1525441" cy="748988"/>
          </a:xfrm>
          <a:prstGeom prst="rect">
            <a:avLst/>
          </a:prstGeom>
          <a:solidFill>
            <a:srgbClr val="D8252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267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简单</a:t>
            </a:r>
            <a:endParaRPr lang="en-US" altLang="zh-CN" sz="4267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49255" name="TextBox 33"/>
          <p:cNvSpPr txBox="1"/>
          <p:nvPr/>
        </p:nvSpPr>
        <p:spPr>
          <a:xfrm>
            <a:off x="2262693" y="2146558"/>
            <a:ext cx="15254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SIMPLE</a:t>
            </a:r>
            <a:endParaRPr lang="zh-CN" altLang="en-US" sz="16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49256" name="Rounded Rectangle 14"/>
          <p:cNvSpPr/>
          <p:nvPr/>
        </p:nvSpPr>
        <p:spPr bwMode="auto">
          <a:xfrm>
            <a:off x="971178" y="2690379"/>
            <a:ext cx="4009444" cy="58667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zh-CN" altLang="en-US" sz="16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赋能中小企业：透明、规范、便捷、高效</a:t>
            </a:r>
          </a:p>
        </p:txBody>
      </p:sp>
      <p:sp>
        <p:nvSpPr>
          <p:cNvPr id="1049257" name="TextBox 49"/>
          <p:cNvSpPr txBox="1"/>
          <p:nvPr/>
        </p:nvSpPr>
        <p:spPr>
          <a:xfrm>
            <a:off x="7931749" y="2145155"/>
            <a:ext cx="152544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SELECTED</a:t>
            </a:r>
            <a:endParaRPr lang="zh-CN" altLang="en-US" sz="1600" dirty="0">
              <a:solidFill>
                <a:prstClr val="black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49258" name="TextBox 51"/>
          <p:cNvSpPr txBox="1"/>
          <p:nvPr/>
        </p:nvSpPr>
        <p:spPr>
          <a:xfrm>
            <a:off x="7931749" y="1327170"/>
            <a:ext cx="1525441" cy="748988"/>
          </a:xfrm>
          <a:prstGeom prst="rect">
            <a:avLst/>
          </a:prstGeom>
          <a:solidFill>
            <a:srgbClr val="D8252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267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精采</a:t>
            </a:r>
            <a:endParaRPr lang="en-US" altLang="zh-CN" sz="4267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</p:txBody>
      </p:sp>
      <p:sp>
        <p:nvSpPr>
          <p:cNvPr id="1049259" name="Rounded Rectangle 52"/>
          <p:cNvSpPr/>
          <p:nvPr/>
        </p:nvSpPr>
        <p:spPr bwMode="auto">
          <a:xfrm>
            <a:off x="6807099" y="2690379"/>
            <a:ext cx="3774740" cy="58667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zh-CN" altLang="en-US" sz="16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专注企业需求：省钱、省心、好服务</a:t>
            </a:r>
          </a:p>
        </p:txBody>
      </p:sp>
      <p:sp>
        <p:nvSpPr>
          <p:cNvPr id="1049260" name="Rectangle 124"/>
          <p:cNvSpPr/>
          <p:nvPr/>
        </p:nvSpPr>
        <p:spPr bwMode="auto">
          <a:xfrm>
            <a:off x="6866523" y="3435671"/>
            <a:ext cx="3655892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/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依托天猫，精选商家，提供优质服务</a:t>
            </a:r>
          </a:p>
        </p:txBody>
      </p:sp>
      <p:sp>
        <p:nvSpPr>
          <p:cNvPr id="1049261" name="Rectangle 125"/>
          <p:cNvSpPr/>
          <p:nvPr/>
        </p:nvSpPr>
        <p:spPr bwMode="auto">
          <a:xfrm>
            <a:off x="6866523" y="4024741"/>
            <a:ext cx="3655892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精选商品，企业专享价格</a:t>
            </a:r>
          </a:p>
        </p:txBody>
      </p:sp>
      <p:sp>
        <p:nvSpPr>
          <p:cNvPr id="1049262" name="Rectangle 126"/>
          <p:cNvSpPr/>
          <p:nvPr/>
        </p:nvSpPr>
        <p:spPr bwMode="auto">
          <a:xfrm>
            <a:off x="6866523" y="4613812"/>
            <a:ext cx="3655892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大数据精准推送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</a:t>
            </a:r>
          </a:p>
        </p:txBody>
      </p:sp>
      <p:sp>
        <p:nvSpPr>
          <p:cNvPr id="1049263" name="Rectangle 126"/>
          <p:cNvSpPr/>
          <p:nvPr/>
        </p:nvSpPr>
        <p:spPr bwMode="auto">
          <a:xfrm>
            <a:off x="6866523" y="5215849"/>
            <a:ext cx="3655892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天猫直营、发票保障、全场包邮</a:t>
            </a:r>
          </a:p>
        </p:txBody>
      </p:sp>
      <p:sp>
        <p:nvSpPr>
          <p:cNvPr id="1049264" name="Rectangle 126"/>
          <p:cNvSpPr/>
          <p:nvPr/>
        </p:nvSpPr>
        <p:spPr bwMode="auto">
          <a:xfrm>
            <a:off x="1144555" y="4065665"/>
            <a:ext cx="3692215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规范流程：选品、采购、支付一体化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265" name="Rectangle 126"/>
          <p:cNvSpPr/>
          <p:nvPr/>
        </p:nvSpPr>
        <p:spPr bwMode="auto">
          <a:xfrm>
            <a:off x="1144555" y="4631476"/>
            <a:ext cx="3692215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提升采购效率：降低采购处理成本</a:t>
            </a:r>
          </a:p>
        </p:txBody>
      </p:sp>
      <p:sp>
        <p:nvSpPr>
          <p:cNvPr id="1049266" name="Rectangle 126"/>
          <p:cNvSpPr/>
          <p:nvPr/>
        </p:nvSpPr>
        <p:spPr bwMode="auto">
          <a:xfrm>
            <a:off x="1144555" y="5215849"/>
            <a:ext cx="3692215" cy="44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灵活易用，配置简单，无实施成本</a:t>
            </a:r>
          </a:p>
        </p:txBody>
      </p:sp>
      <p:sp>
        <p:nvSpPr>
          <p:cNvPr id="1049267" name="十字形 34"/>
          <p:cNvSpPr/>
          <p:nvPr/>
        </p:nvSpPr>
        <p:spPr bwMode="auto">
          <a:xfrm>
            <a:off x="5412873" y="2436339"/>
            <a:ext cx="1048084" cy="1094384"/>
          </a:xfrm>
          <a:prstGeom prst="plus">
            <a:avLst>
              <a:gd name="adj" fmla="val 36224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/>
            <a:endParaRPr lang="zh-CN" altLang="en-US" sz="1733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“渝商钉”商城</a:t>
            </a:r>
          </a:p>
        </p:txBody>
      </p:sp>
      <p:pic>
        <p:nvPicPr>
          <p:cNvPr id="209731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" y="1004157"/>
            <a:ext cx="2777620" cy="5219997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</p:pic>
      <p:pic>
        <p:nvPicPr>
          <p:cNvPr id="209731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284" y="1004158"/>
            <a:ext cx="2934781" cy="5219997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</p:pic>
      <p:pic>
        <p:nvPicPr>
          <p:cNvPr id="2097320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04158"/>
            <a:ext cx="2934781" cy="5219997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</p:pic>
      <p:pic>
        <p:nvPicPr>
          <p:cNvPr id="2097321" name="图片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6026" y="1004158"/>
            <a:ext cx="2934781" cy="52199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“渝商钉”社群</a:t>
            </a:r>
          </a:p>
        </p:txBody>
      </p:sp>
      <p:pic>
        <p:nvPicPr>
          <p:cNvPr id="209732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394" y="1458169"/>
            <a:ext cx="5058952" cy="4090952"/>
          </a:xfrm>
          <a:prstGeom prst="rect">
            <a:avLst/>
          </a:prstGeom>
        </p:spPr>
      </p:pic>
      <p:grpSp>
        <p:nvGrpSpPr>
          <p:cNvPr id="244" name="组合 7"/>
          <p:cNvGrpSpPr/>
          <p:nvPr/>
        </p:nvGrpSpPr>
        <p:grpSpPr>
          <a:xfrm>
            <a:off x="175180" y="809532"/>
            <a:ext cx="6441520" cy="5885632"/>
            <a:chOff x="-142320" y="304958"/>
            <a:chExt cx="7447442" cy="6228374"/>
          </a:xfrm>
        </p:grpSpPr>
        <p:sp>
          <p:nvSpPr>
            <p:cNvPr id="1049287" name="椭圆 3"/>
            <p:cNvSpPr/>
            <p:nvPr/>
          </p:nvSpPr>
          <p:spPr>
            <a:xfrm rot="20000867">
              <a:off x="1621306" y="1444620"/>
              <a:ext cx="4576293" cy="354647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4194306" name="图示 4"/>
            <p:cNvGraphicFramePr>
              <a:graphicFrameLocks/>
            </p:cNvGraphicFramePr>
            <p:nvPr/>
          </p:nvGraphicFramePr>
          <p:xfrm>
            <a:off x="-142320" y="1444621"/>
            <a:ext cx="3901742" cy="25167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4194307" name="图示 5"/>
            <p:cNvGraphicFramePr>
              <a:graphicFrameLocks/>
            </p:cNvGraphicFramePr>
            <p:nvPr/>
          </p:nvGraphicFramePr>
          <p:xfrm>
            <a:off x="2997249" y="3467100"/>
            <a:ext cx="2723385" cy="30662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4194308" name="图示 6"/>
            <p:cNvGraphicFramePr>
              <a:graphicFrameLocks/>
            </p:cNvGraphicFramePr>
            <p:nvPr/>
          </p:nvGraphicFramePr>
          <p:xfrm>
            <a:off x="4136146" y="304958"/>
            <a:ext cx="3168976" cy="29819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3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安全性的可靠保障</a:t>
            </a:r>
          </a:p>
        </p:txBody>
      </p:sp>
      <p:sp>
        <p:nvSpPr>
          <p:cNvPr id="1049294" name="Shape 182"/>
          <p:cNvSpPr/>
          <p:nvPr/>
        </p:nvSpPr>
        <p:spPr>
          <a:xfrm>
            <a:off x="1530626" y="3668460"/>
            <a:ext cx="2047710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/>
          <a:p>
            <a:pPr algn="ctr" defTabSz="197622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 b="0"/>
            </a:pPr>
            <a:r>
              <a:rPr sz="1100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SOC2Type1服务</a:t>
            </a:r>
          </a:p>
          <a:p>
            <a:pPr algn="ctr" defTabSz="197622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 b="0"/>
            </a:pPr>
            <a:r>
              <a:rPr sz="1100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审计报告</a:t>
            </a:r>
          </a:p>
        </p:txBody>
      </p:sp>
      <p:sp>
        <p:nvSpPr>
          <p:cNvPr id="1049295" name="Shape 183"/>
          <p:cNvSpPr/>
          <p:nvPr/>
        </p:nvSpPr>
        <p:spPr>
          <a:xfrm>
            <a:off x="3970195" y="3620811"/>
            <a:ext cx="2047708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>
            <a:lvl1pPr defTabSz="432740">
              <a:defRPr sz="2400" b="0"/>
            </a:lvl1pPr>
          </a:lstStyle>
          <a:p>
            <a:pPr algn="ctr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100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ISO 27018 公共云个人身份信息保护管理体系</a:t>
            </a:r>
          </a:p>
        </p:txBody>
      </p:sp>
      <p:sp>
        <p:nvSpPr>
          <p:cNvPr id="1049296" name="Shape 184"/>
          <p:cNvSpPr/>
          <p:nvPr/>
        </p:nvSpPr>
        <p:spPr>
          <a:xfrm>
            <a:off x="6409762" y="3668460"/>
            <a:ext cx="1848900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>
            <a:lvl1pPr defTabSz="432740">
              <a:defRPr sz="2400" b="0"/>
            </a:lvl1pPr>
          </a:lstStyle>
          <a:p>
            <a:pPr algn="ctr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sz="1100" ker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ISO 27001 信息安全管理体系标准认证</a:t>
            </a:r>
          </a:p>
        </p:txBody>
      </p:sp>
      <p:grpSp>
        <p:nvGrpSpPr>
          <p:cNvPr id="247" name="Group 189"/>
          <p:cNvGrpSpPr/>
          <p:nvPr/>
        </p:nvGrpSpPr>
        <p:grpSpPr>
          <a:xfrm>
            <a:off x="4193653" y="1407309"/>
            <a:ext cx="1495975" cy="2013835"/>
            <a:chOff x="-25174" y="-31509"/>
            <a:chExt cx="2510582" cy="3270845"/>
          </a:xfrm>
        </p:grpSpPr>
        <p:grpSp>
          <p:nvGrpSpPr>
            <p:cNvPr id="248" name="Group 187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25" name="pasted-image.tiff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26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555" y="966340"/>
                <a:ext cx="1377175" cy="11390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297" name="Shape 188"/>
            <p:cNvSpPr/>
            <p:nvPr/>
          </p:nvSpPr>
          <p:spPr>
            <a:xfrm>
              <a:off x="464673" y="2357859"/>
              <a:ext cx="1530949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fontAlgn="auto" hangingPunct="0">
                <a:spcAft>
                  <a:spcPts val="0"/>
                </a:spcAft>
              </a:pPr>
              <a:r>
                <a:rPr sz="1400" b="1" kern="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ISO27018</a:t>
              </a:r>
            </a:p>
          </p:txBody>
        </p:sp>
      </p:grpSp>
      <p:grpSp>
        <p:nvGrpSpPr>
          <p:cNvPr id="249" name="Group 194"/>
          <p:cNvGrpSpPr/>
          <p:nvPr/>
        </p:nvGrpSpPr>
        <p:grpSpPr>
          <a:xfrm>
            <a:off x="6540538" y="1407309"/>
            <a:ext cx="1495975" cy="2013835"/>
            <a:chOff x="-25174" y="-31509"/>
            <a:chExt cx="2510582" cy="3270845"/>
          </a:xfrm>
        </p:grpSpPr>
        <p:grpSp>
          <p:nvGrpSpPr>
            <p:cNvPr id="250" name="Group 192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27" name="pasted-image.tiff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28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556" y="966340"/>
                <a:ext cx="1377174" cy="11390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298" name="Shape 193"/>
            <p:cNvSpPr/>
            <p:nvPr/>
          </p:nvSpPr>
          <p:spPr>
            <a:xfrm>
              <a:off x="464673" y="2357859"/>
              <a:ext cx="1530949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fontAlgn="auto" hangingPunct="0">
                <a:spcAft>
                  <a:spcPts val="0"/>
                </a:spcAft>
              </a:pPr>
              <a:r>
                <a:rPr sz="1400" b="1" kern="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ISO27001</a:t>
              </a:r>
            </a:p>
          </p:txBody>
        </p:sp>
      </p:grpSp>
      <p:grpSp>
        <p:nvGrpSpPr>
          <p:cNvPr id="251" name="Group 199"/>
          <p:cNvGrpSpPr/>
          <p:nvPr/>
        </p:nvGrpSpPr>
        <p:grpSpPr>
          <a:xfrm>
            <a:off x="1846767" y="1407371"/>
            <a:ext cx="1495975" cy="2013835"/>
            <a:chOff x="-25174" y="-31509"/>
            <a:chExt cx="2510582" cy="3270845"/>
          </a:xfrm>
        </p:grpSpPr>
        <p:grpSp>
          <p:nvGrpSpPr>
            <p:cNvPr id="252" name="Group 197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29" name="pasted-image.tiff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30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55" y="976834"/>
                <a:ext cx="1377175" cy="125396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299" name="Shape 198"/>
            <p:cNvSpPr/>
            <p:nvPr/>
          </p:nvSpPr>
          <p:spPr>
            <a:xfrm>
              <a:off x="324778" y="2357859"/>
              <a:ext cx="1810732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fontAlgn="auto" hangingPunct="0">
                <a:spcAft>
                  <a:spcPts val="0"/>
                </a:spcAft>
              </a:pPr>
              <a:r>
                <a:rPr sz="1400" b="1" kern="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SOC2Type1</a:t>
              </a:r>
            </a:p>
          </p:txBody>
        </p:sp>
      </p:grpSp>
      <p:grpSp>
        <p:nvGrpSpPr>
          <p:cNvPr id="253" name="Group 204"/>
          <p:cNvGrpSpPr/>
          <p:nvPr/>
        </p:nvGrpSpPr>
        <p:grpSpPr>
          <a:xfrm>
            <a:off x="8887424" y="1407309"/>
            <a:ext cx="1495975" cy="2013835"/>
            <a:chOff x="-25174" y="-31608"/>
            <a:chExt cx="2510582" cy="3270845"/>
          </a:xfrm>
        </p:grpSpPr>
        <p:grpSp>
          <p:nvGrpSpPr>
            <p:cNvPr id="254" name="Group 202"/>
            <p:cNvGrpSpPr/>
            <p:nvPr/>
          </p:nvGrpSpPr>
          <p:grpSpPr>
            <a:xfrm>
              <a:off x="-25174" y="-31608"/>
              <a:ext cx="2510582" cy="3270845"/>
              <a:chOff x="-25173" y="-31607"/>
              <a:chExt cx="2510581" cy="3270844"/>
            </a:xfrm>
          </p:grpSpPr>
          <p:pic>
            <p:nvPicPr>
              <p:cNvPr id="2097331" name="pasted-image.tiff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-25174" y="-31608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32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110" y="966340"/>
                <a:ext cx="879657" cy="113905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300" name="Shape 203"/>
            <p:cNvSpPr/>
            <p:nvPr/>
          </p:nvSpPr>
          <p:spPr>
            <a:xfrm>
              <a:off x="802291" y="2357859"/>
              <a:ext cx="855710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fontAlgn="auto" hangingPunct="0">
                <a:spcAft>
                  <a:spcPts val="0"/>
                </a:spcAft>
              </a:pPr>
              <a:r>
                <a:rPr sz="1400" b="1" kern="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DJCP</a:t>
              </a:r>
            </a:p>
          </p:txBody>
        </p:sp>
      </p:grpSp>
      <p:sp>
        <p:nvSpPr>
          <p:cNvPr id="1049301" name="Shape 205"/>
          <p:cNvSpPr/>
          <p:nvPr/>
        </p:nvSpPr>
        <p:spPr>
          <a:xfrm>
            <a:off x="8849330" y="3664367"/>
            <a:ext cx="1594064" cy="507161"/>
          </a:xfrm>
          <a:prstGeom prst="rect">
            <a:avLst/>
          </a:prstGeom>
          <a:ln w="3175">
            <a:miter lim="400000"/>
          </a:ln>
        </p:spPr>
        <p:txBody>
          <a:bodyPr wrap="square" lIns="14495" tIns="14495" rIns="14495" bIns="14495" anchor="ctr">
            <a:spAutoFit/>
          </a:bodyPr>
          <a:lstStyle/>
          <a:p>
            <a:pPr algn="ctr" defTabSz="197622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 b="0"/>
            </a:pPr>
            <a:r>
              <a:rPr sz="1100" ker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公安部信息系统</a:t>
            </a:r>
          </a:p>
          <a:p>
            <a:pPr algn="ctr" defTabSz="197622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 b="0"/>
            </a:pPr>
            <a:r>
              <a:rPr sz="1100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三级等级保护认证</a:t>
            </a:r>
          </a:p>
        </p:txBody>
      </p:sp>
      <p:sp>
        <p:nvSpPr>
          <p:cNvPr id="1049302" name="文本框 34"/>
          <p:cNvSpPr txBox="1"/>
          <p:nvPr/>
        </p:nvSpPr>
        <p:spPr>
          <a:xfrm>
            <a:off x="2716756" y="4751453"/>
            <a:ext cx="1819349" cy="11512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none" lIns="21402" tIns="21402" rIns="21402" bIns="21402" numCol="1" spcCol="25687" rtlCol="0" anchor="ctr">
            <a:spAutoFit/>
          </a:bodyPr>
          <a:lstStyle/>
          <a:p>
            <a:pPr algn="ctr" defTabSz="412297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SOC2Type1</a:t>
            </a:r>
          </a:p>
          <a:p>
            <a:pPr algn="ctr" defTabSz="412297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kern="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国际认证</a:t>
            </a:r>
            <a:endParaRPr lang="zh-CN" altLang="en-US" sz="2400" b="1" kern="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209733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160" y="4962321"/>
            <a:ext cx="3784600" cy="80010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4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49303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304" name="文本框 1"/>
          <p:cNvSpPr txBox="1"/>
          <p:nvPr/>
        </p:nvSpPr>
        <p:spPr>
          <a:xfrm>
            <a:off x="344805" y="329565"/>
            <a:ext cx="6957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5.4 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平台安全性的可靠保障</a:t>
            </a:r>
          </a:p>
        </p:txBody>
      </p:sp>
      <p:cxnSp>
        <p:nvCxnSpPr>
          <p:cNvPr id="3145761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305" name="Shape 182"/>
          <p:cNvSpPr/>
          <p:nvPr/>
        </p:nvSpPr>
        <p:spPr>
          <a:xfrm>
            <a:off x="1530626" y="3668460"/>
            <a:ext cx="2047710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/>
          <a:p>
            <a:pPr algn="ctr" defTabSz="197622" hangingPunct="0">
              <a:lnSpc>
                <a:spcPct val="150000"/>
              </a:lnSpc>
              <a:defRPr sz="2400" b="0"/>
            </a:pPr>
            <a:r>
              <a:rPr sz="11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SOC2Type1服务</a:t>
            </a:r>
          </a:p>
          <a:p>
            <a:pPr algn="ctr" defTabSz="197622" hangingPunct="0">
              <a:lnSpc>
                <a:spcPct val="150000"/>
              </a:lnSpc>
              <a:defRPr sz="2400" b="0"/>
            </a:pPr>
            <a:r>
              <a:rPr sz="11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审计报告</a:t>
            </a:r>
          </a:p>
        </p:txBody>
      </p:sp>
      <p:sp>
        <p:nvSpPr>
          <p:cNvPr id="1049306" name="Shape 183"/>
          <p:cNvSpPr/>
          <p:nvPr/>
        </p:nvSpPr>
        <p:spPr>
          <a:xfrm>
            <a:off x="3970195" y="3620811"/>
            <a:ext cx="2047708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>
            <a:lvl1pPr defTabSz="432740">
              <a:defRPr sz="2400" b="0"/>
            </a:lvl1pPr>
          </a:lstStyle>
          <a:p>
            <a:pPr algn="ctr" hangingPunct="0">
              <a:lnSpc>
                <a:spcPct val="150000"/>
              </a:lnSpc>
            </a:pPr>
            <a:r>
              <a:rPr sz="11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ISO 27018 公共云个人身份信息保护管理体系</a:t>
            </a:r>
          </a:p>
        </p:txBody>
      </p:sp>
      <p:sp>
        <p:nvSpPr>
          <p:cNvPr id="1049307" name="Shape 184"/>
          <p:cNvSpPr/>
          <p:nvPr/>
        </p:nvSpPr>
        <p:spPr>
          <a:xfrm>
            <a:off x="6409762" y="3668460"/>
            <a:ext cx="1848900" cy="519058"/>
          </a:xfrm>
          <a:prstGeom prst="rect">
            <a:avLst/>
          </a:prstGeom>
          <a:ln w="3175">
            <a:miter lim="400000"/>
          </a:ln>
        </p:spPr>
        <p:txBody>
          <a:bodyPr wrap="square" lIns="20386" tIns="20386" rIns="20386" bIns="20386" anchor="ctr">
            <a:spAutoFit/>
          </a:bodyPr>
          <a:lstStyle>
            <a:lvl1pPr defTabSz="432740">
              <a:defRPr sz="2400" b="0"/>
            </a:lvl1pPr>
          </a:lstStyle>
          <a:p>
            <a:pPr algn="ctr" hangingPunct="0">
              <a:lnSpc>
                <a:spcPct val="150000"/>
              </a:lnSpc>
            </a:pPr>
            <a:r>
              <a:rPr sz="1100" kern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ISO 27001 信息安全管理体系标准认证</a:t>
            </a:r>
          </a:p>
        </p:txBody>
      </p:sp>
      <p:grpSp>
        <p:nvGrpSpPr>
          <p:cNvPr id="256" name="Group 189"/>
          <p:cNvGrpSpPr/>
          <p:nvPr/>
        </p:nvGrpSpPr>
        <p:grpSpPr>
          <a:xfrm>
            <a:off x="4193653" y="1407309"/>
            <a:ext cx="1495975" cy="2013835"/>
            <a:chOff x="-25174" y="-31509"/>
            <a:chExt cx="2510582" cy="3270845"/>
          </a:xfrm>
        </p:grpSpPr>
        <p:grpSp>
          <p:nvGrpSpPr>
            <p:cNvPr id="257" name="Group 187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35" name="pasted-image.tif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36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55" y="966340"/>
                <a:ext cx="1377175" cy="11390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308" name="Shape 188"/>
            <p:cNvSpPr/>
            <p:nvPr/>
          </p:nvSpPr>
          <p:spPr>
            <a:xfrm>
              <a:off x="464673" y="2357859"/>
              <a:ext cx="1530949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hangingPunct="0"/>
              <a:r>
                <a:rPr sz="1400" b="1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ISO27018</a:t>
              </a:r>
            </a:p>
          </p:txBody>
        </p:sp>
      </p:grpSp>
      <p:grpSp>
        <p:nvGrpSpPr>
          <p:cNvPr id="258" name="Group 194"/>
          <p:cNvGrpSpPr/>
          <p:nvPr/>
        </p:nvGrpSpPr>
        <p:grpSpPr>
          <a:xfrm>
            <a:off x="6540538" y="1407309"/>
            <a:ext cx="1495975" cy="2013835"/>
            <a:chOff x="-25174" y="-31509"/>
            <a:chExt cx="2510582" cy="3270845"/>
          </a:xfrm>
        </p:grpSpPr>
        <p:grpSp>
          <p:nvGrpSpPr>
            <p:cNvPr id="259" name="Group 192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37" name="pasted-image.tif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38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56" y="966340"/>
                <a:ext cx="1377174" cy="113905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309" name="Shape 193"/>
            <p:cNvSpPr/>
            <p:nvPr/>
          </p:nvSpPr>
          <p:spPr>
            <a:xfrm>
              <a:off x="464673" y="2357859"/>
              <a:ext cx="1530949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hangingPunct="0"/>
              <a:r>
                <a:rPr sz="1400" b="1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ISO27001</a:t>
              </a:r>
            </a:p>
          </p:txBody>
        </p:sp>
      </p:grpSp>
      <p:grpSp>
        <p:nvGrpSpPr>
          <p:cNvPr id="260" name="Group 199"/>
          <p:cNvGrpSpPr/>
          <p:nvPr/>
        </p:nvGrpSpPr>
        <p:grpSpPr>
          <a:xfrm>
            <a:off x="1846767" y="1407371"/>
            <a:ext cx="1495975" cy="2013835"/>
            <a:chOff x="-25174" y="-31509"/>
            <a:chExt cx="2510582" cy="3270845"/>
          </a:xfrm>
        </p:grpSpPr>
        <p:grpSp>
          <p:nvGrpSpPr>
            <p:cNvPr id="261" name="Group 197"/>
            <p:cNvGrpSpPr/>
            <p:nvPr/>
          </p:nvGrpSpPr>
          <p:grpSpPr>
            <a:xfrm>
              <a:off x="-25174" y="-31509"/>
              <a:ext cx="2510582" cy="3270845"/>
              <a:chOff x="-25173" y="-31508"/>
              <a:chExt cx="2510581" cy="3270844"/>
            </a:xfrm>
          </p:grpSpPr>
          <p:pic>
            <p:nvPicPr>
              <p:cNvPr id="2097339" name="pasted-image.tif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-25174" y="-31509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40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555" y="976834"/>
                <a:ext cx="1377175" cy="125396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310" name="Shape 198"/>
            <p:cNvSpPr/>
            <p:nvPr/>
          </p:nvSpPr>
          <p:spPr>
            <a:xfrm>
              <a:off x="324778" y="2357859"/>
              <a:ext cx="1810732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hangingPunct="0"/>
              <a:r>
                <a:rPr sz="1400" b="1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SOC2Type1</a:t>
              </a:r>
            </a:p>
          </p:txBody>
        </p:sp>
      </p:grpSp>
      <p:grpSp>
        <p:nvGrpSpPr>
          <p:cNvPr id="262" name="Group 204"/>
          <p:cNvGrpSpPr/>
          <p:nvPr/>
        </p:nvGrpSpPr>
        <p:grpSpPr>
          <a:xfrm>
            <a:off x="8887424" y="1407309"/>
            <a:ext cx="1495975" cy="2013835"/>
            <a:chOff x="-25174" y="-31608"/>
            <a:chExt cx="2510582" cy="3270845"/>
          </a:xfrm>
        </p:grpSpPr>
        <p:grpSp>
          <p:nvGrpSpPr>
            <p:cNvPr id="263" name="Group 202"/>
            <p:cNvGrpSpPr/>
            <p:nvPr/>
          </p:nvGrpSpPr>
          <p:grpSpPr>
            <a:xfrm>
              <a:off x="-25174" y="-31608"/>
              <a:ext cx="2510582" cy="3270845"/>
              <a:chOff x="-25173" y="-31607"/>
              <a:chExt cx="2510581" cy="3270844"/>
            </a:xfrm>
          </p:grpSpPr>
          <p:pic>
            <p:nvPicPr>
              <p:cNvPr id="2097341" name="pasted-image.tif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-25174" y="-31608"/>
                <a:ext cx="2510582" cy="327084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97342" name="pasted-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5110" y="966340"/>
                <a:ext cx="879657" cy="113905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049311" name="Shape 203"/>
            <p:cNvSpPr/>
            <p:nvPr/>
          </p:nvSpPr>
          <p:spPr>
            <a:xfrm>
              <a:off x="802291" y="2357859"/>
              <a:ext cx="855710" cy="4204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21498" tIns="21498" rIns="21498" bIns="21498" numCol="1" anchor="ctr">
              <a:spAutoFit/>
            </a:bodyPr>
            <a:lstStyle>
              <a:lvl1pPr>
                <a:spcBef>
                  <a:spcPts val="4300"/>
                </a:spcBef>
                <a:defRPr sz="1600">
                  <a:solidFill>
                    <a:srgbClr val="0075F1"/>
                  </a:solidFill>
                </a:defRPr>
              </a:lvl1pPr>
            </a:lstStyle>
            <a:p>
              <a:pPr algn="ctr" defTabSz="412297" hangingPunct="0"/>
              <a:r>
                <a:rPr sz="1400" b="1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iragino Sans GB W3" charset="-122"/>
                  <a:sym typeface="Helvetica"/>
                </a:rPr>
                <a:t>DJCP</a:t>
              </a:r>
            </a:p>
          </p:txBody>
        </p:sp>
      </p:grpSp>
      <p:sp>
        <p:nvSpPr>
          <p:cNvPr id="1049312" name="Shape 205"/>
          <p:cNvSpPr/>
          <p:nvPr/>
        </p:nvSpPr>
        <p:spPr>
          <a:xfrm>
            <a:off x="8849330" y="3664367"/>
            <a:ext cx="1594064" cy="507161"/>
          </a:xfrm>
          <a:prstGeom prst="rect">
            <a:avLst/>
          </a:prstGeom>
          <a:ln w="3175">
            <a:miter lim="400000"/>
          </a:ln>
        </p:spPr>
        <p:txBody>
          <a:bodyPr wrap="square" lIns="14495" tIns="14495" rIns="14495" bIns="14495" anchor="ctr">
            <a:spAutoFit/>
          </a:bodyPr>
          <a:lstStyle/>
          <a:p>
            <a:pPr algn="ctr" defTabSz="197622" hangingPunct="0">
              <a:lnSpc>
                <a:spcPct val="150000"/>
              </a:lnSpc>
              <a:defRPr sz="2400" b="0"/>
            </a:pPr>
            <a:r>
              <a:rPr sz="1100" kern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公安部信息系统</a:t>
            </a:r>
          </a:p>
          <a:p>
            <a:pPr algn="ctr" defTabSz="197622" hangingPunct="0">
              <a:lnSpc>
                <a:spcPct val="150000"/>
              </a:lnSpc>
              <a:defRPr sz="2400" b="0"/>
            </a:pPr>
            <a:r>
              <a:rPr sz="11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三级等级保护认证</a:t>
            </a:r>
          </a:p>
        </p:txBody>
      </p:sp>
      <p:sp>
        <p:nvSpPr>
          <p:cNvPr id="1049313" name="文本框 34"/>
          <p:cNvSpPr txBox="1"/>
          <p:nvPr/>
        </p:nvSpPr>
        <p:spPr>
          <a:xfrm>
            <a:off x="2716756" y="4751453"/>
            <a:ext cx="1819349" cy="11512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none" lIns="21402" tIns="21402" rIns="21402" bIns="21402" numCol="1" spcCol="25687" rtlCol="0" anchor="ctr">
            <a:spAutoFit/>
          </a:bodyPr>
          <a:lstStyle/>
          <a:p>
            <a:pPr algn="ctr" defTabSz="412297" hangingPunct="0">
              <a:lnSpc>
                <a:spcPct val="150000"/>
              </a:lnSpc>
            </a:pPr>
            <a:r>
              <a:rPr lang="en-US" altLang="zh-CN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SOC2Type1</a:t>
            </a:r>
          </a:p>
          <a:p>
            <a:pPr algn="ctr" defTabSz="412297" hangingPunct="0">
              <a:lnSpc>
                <a:spcPct val="150000"/>
              </a:lnSpc>
            </a:pPr>
            <a:r>
              <a:rPr lang="zh-CN" altLang="en-US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Hiragino Sans GB W3" charset="-122"/>
                <a:sym typeface="Helvetica"/>
              </a:rPr>
              <a:t>国际认证</a:t>
            </a:r>
            <a:endParaRPr lang="zh-CN" altLang="en-US" sz="2400" b="1" kern="0" dirty="0"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209734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160" y="4962321"/>
            <a:ext cx="3784600" cy="800100"/>
          </a:xfrm>
          <a:prstGeom prst="rect">
            <a:avLst/>
          </a:prstGeom>
        </p:spPr>
      </p:pic>
      <p:pic>
        <p:nvPicPr>
          <p:cNvPr id="2097344" name="园区大屏.gi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7"/>
            <a:ext cx="12192001" cy="6857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矩形 2"/>
          <p:cNvSpPr/>
          <p:nvPr/>
        </p:nvSpPr>
        <p:spPr>
          <a:xfrm>
            <a:off x="142091" y="4581017"/>
            <a:ext cx="11713264" cy="1564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/>
              <a:t>       重庆市</a:t>
            </a:r>
            <a:r>
              <a:rPr lang="zh-CN" altLang="en-US" sz="2000" dirty="0"/>
              <a:t>招商投资促进局着力打造、构建的“渝商钉”信息共享平台。该平台集推介宣传、商会</a:t>
            </a:r>
            <a:r>
              <a:rPr lang="zh-CN" altLang="en-US" sz="2000" dirty="0" smtClean="0"/>
              <a:t>服务、企业党建等</a:t>
            </a:r>
            <a:r>
              <a:rPr lang="zh-CN" altLang="en-US" sz="2000" dirty="0"/>
              <a:t>核心功能于一体，是聚集区县、企业、商会等资源的线上“生态系统”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       借助</a:t>
            </a:r>
            <a:r>
              <a:rPr lang="zh-CN" altLang="en-US" sz="2000" dirty="0"/>
              <a:t>这一平台，将实现“互联网</a:t>
            </a:r>
            <a:r>
              <a:rPr lang="en-US" altLang="zh-CN" sz="2000" dirty="0"/>
              <a:t>+</a:t>
            </a:r>
            <a:r>
              <a:rPr lang="zh-CN" altLang="en-US" sz="2000" dirty="0"/>
              <a:t>商会”的模式，助推商会和会员</a:t>
            </a:r>
            <a:r>
              <a:rPr lang="zh-CN" altLang="en-US" sz="2000" dirty="0" smtClean="0"/>
              <a:t>企业快速实现数字化转型升级，推动企业发展</a:t>
            </a:r>
            <a:r>
              <a:rPr lang="zh-CN" altLang="en-US" sz="2000" dirty="0"/>
              <a:t>驶入</a:t>
            </a:r>
            <a:r>
              <a:rPr lang="zh-CN" altLang="en-US" sz="2000" dirty="0" smtClean="0"/>
              <a:t>快车道，</a:t>
            </a:r>
            <a:r>
              <a:rPr lang="zh-CN" altLang="en-US" sz="2000" dirty="0"/>
              <a:t>让渝商品牌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全国</a:t>
            </a:r>
            <a:r>
              <a:rPr lang="zh-CN" altLang="en-US" sz="2000" dirty="0" smtClean="0"/>
              <a:t>乃至全球产生</a:t>
            </a:r>
            <a:r>
              <a:rPr lang="zh-CN" altLang="en-US" sz="2000" dirty="0"/>
              <a:t>示范</a:t>
            </a:r>
            <a:r>
              <a:rPr lang="zh-CN" altLang="en-US" sz="2000" dirty="0" smtClean="0"/>
              <a:t>效应。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09716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1956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346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6293308"/>
            <a:ext cx="838200" cy="304800"/>
          </a:xfrm>
          <a:prstGeom prst="rect">
            <a:avLst/>
          </a:prstGeom>
        </p:spPr>
      </p:pic>
      <p:pic>
        <p:nvPicPr>
          <p:cNvPr id="2097347" name="图片 4"/>
          <p:cNvPicPr>
            <a:picLocks noChangeAspect="1"/>
          </p:cNvPicPr>
          <p:nvPr/>
        </p:nvPicPr>
        <p:blipFill rotWithShape="1">
          <a:blip r:embed="rId5"/>
          <a:srcRect l="96" r="192"/>
          <a:stretch>
            <a:fillRect/>
          </a:stretch>
        </p:blipFill>
        <p:spPr>
          <a:xfrm>
            <a:off x="-7" y="1306934"/>
            <a:ext cx="12192007" cy="3862468"/>
          </a:xfrm>
          <a:prstGeom prst="rect">
            <a:avLst/>
          </a:prstGeom>
        </p:spPr>
      </p:pic>
      <p:sp>
        <p:nvSpPr>
          <p:cNvPr id="1049319" name="矩形 6"/>
          <p:cNvSpPr/>
          <p:nvPr/>
        </p:nvSpPr>
        <p:spPr>
          <a:xfrm>
            <a:off x="-7" y="5402254"/>
            <a:ext cx="1219200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数字化新工作方式，以人为本，激活创造创新力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1049320" name="标题 1"/>
          <p:cNvSpPr txBox="1"/>
          <p:nvPr/>
        </p:nvSpPr>
        <p:spPr>
          <a:xfrm>
            <a:off x="0" y="307977"/>
            <a:ext cx="12192000" cy="688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赋能中国企业</a:t>
            </a:r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数字化平台思维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1"/>
          <p:cNvGrpSpPr/>
          <p:nvPr/>
        </p:nvGrpSpPr>
        <p:grpSpPr>
          <a:xfrm>
            <a:off x="138253" y="918983"/>
            <a:ext cx="11925077" cy="5392356"/>
            <a:chOff x="862742" y="1473586"/>
            <a:chExt cx="23238601" cy="11558996"/>
          </a:xfrm>
        </p:grpSpPr>
        <p:grpSp>
          <p:nvGrpSpPr>
            <p:cNvPr id="57" name="组合 2"/>
            <p:cNvGrpSpPr/>
            <p:nvPr/>
          </p:nvGrpSpPr>
          <p:grpSpPr>
            <a:xfrm>
              <a:off x="3166998" y="2168965"/>
              <a:ext cx="17281920" cy="960106"/>
              <a:chOff x="1403648" y="987575"/>
              <a:chExt cx="6120680" cy="432048"/>
            </a:xfrm>
          </p:grpSpPr>
          <p:sp>
            <p:nvSpPr>
              <p:cNvPr id="1048622" name="五边形 102"/>
              <p:cNvSpPr/>
              <p:nvPr/>
            </p:nvSpPr>
            <p:spPr>
              <a:xfrm>
                <a:off x="1403648" y="987575"/>
                <a:ext cx="2232248" cy="432048"/>
              </a:xfrm>
              <a:prstGeom prst="homePlat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623" name="燕尾形 103"/>
              <p:cNvSpPr/>
              <p:nvPr/>
            </p:nvSpPr>
            <p:spPr>
              <a:xfrm>
                <a:off x="3347864" y="987575"/>
                <a:ext cx="2232248" cy="432048"/>
              </a:xfrm>
              <a:prstGeom prst="chevron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8624" name="燕尾形 104"/>
              <p:cNvSpPr/>
              <p:nvPr/>
            </p:nvSpPr>
            <p:spPr>
              <a:xfrm>
                <a:off x="5292080" y="987575"/>
                <a:ext cx="2232248" cy="432048"/>
              </a:xfrm>
              <a:prstGeom prst="chevron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8625" name="文本框 3"/>
            <p:cNvSpPr txBox="1"/>
            <p:nvPr/>
          </p:nvSpPr>
          <p:spPr>
            <a:xfrm>
              <a:off x="5142335" y="2274759"/>
              <a:ext cx="1559400" cy="725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主功能</a:t>
              </a:r>
            </a:p>
          </p:txBody>
        </p:sp>
        <p:sp>
          <p:nvSpPr>
            <p:cNvPr id="1048626" name="文本框 4"/>
            <p:cNvSpPr txBox="1"/>
            <p:nvPr/>
          </p:nvSpPr>
          <p:spPr>
            <a:xfrm>
              <a:off x="10833333" y="2269786"/>
              <a:ext cx="1959246" cy="725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模板配置</a:t>
              </a:r>
            </a:p>
          </p:txBody>
        </p:sp>
        <p:sp>
          <p:nvSpPr>
            <p:cNvPr id="1048627" name="文本框 5"/>
            <p:cNvSpPr txBox="1"/>
            <p:nvPr/>
          </p:nvSpPr>
          <p:spPr>
            <a:xfrm>
              <a:off x="16333841" y="2256543"/>
              <a:ext cx="1959246" cy="725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开放平台</a:t>
              </a:r>
            </a:p>
          </p:txBody>
        </p:sp>
        <p:pic>
          <p:nvPicPr>
            <p:cNvPr id="2097161" name="图片 6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72649" y="3966250"/>
              <a:ext cx="887670" cy="898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2" name="图片 7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5742" y="4009777"/>
              <a:ext cx="862480" cy="872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3" name="图片 17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77542" y="4002901"/>
              <a:ext cx="872680" cy="883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4" name="图片 1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19545" y="4027634"/>
              <a:ext cx="862242" cy="872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5" name="图片 63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73763" y="3940148"/>
              <a:ext cx="913462" cy="924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6" name="图片 74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1105" y="4011391"/>
              <a:ext cx="855898" cy="866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7" name="图片 46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84939" y="6092751"/>
              <a:ext cx="879998" cy="89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8" name="图片 48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68603" y="6082061"/>
              <a:ext cx="879998" cy="89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69" name="图片 51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71991" y="6092749"/>
              <a:ext cx="879998" cy="89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0" name="图片 52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943855" y="6077359"/>
              <a:ext cx="879998" cy="89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1" name="图片 5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386955" y="6057659"/>
              <a:ext cx="879998" cy="891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2" name="图片 94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20522" y="6053006"/>
              <a:ext cx="884592" cy="895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3" name="图片 33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946022" y="8003762"/>
              <a:ext cx="871592" cy="883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4" name="图片 37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70489" y="7990995"/>
              <a:ext cx="897706" cy="910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5" name="图片 38"/>
            <p:cNvPicPr>
              <a:picLocks noChangeAspect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157993" y="8010331"/>
              <a:ext cx="911766" cy="924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6" name="图片 39"/>
            <p:cNvPicPr>
              <a:picLocks noChangeAspect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572602" y="8010330"/>
              <a:ext cx="932512" cy="945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7" name="图片 40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6334093" y="8010332"/>
              <a:ext cx="928274" cy="941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8" name="图片 79"/>
            <p:cNvPicPr>
              <a:picLocks noChangeAspect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383539" y="8003459"/>
              <a:ext cx="903686" cy="916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9" name="图片 90"/>
            <p:cNvPicPr>
              <a:picLocks noChangeAspect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45039" y="11131929"/>
              <a:ext cx="904606" cy="916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0" name="图片 103"/>
            <p:cNvPicPr>
              <a:picLocks noChangeAspect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5131553" y="11134813"/>
              <a:ext cx="901762" cy="913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1" name="图片 104"/>
            <p:cNvPicPr>
              <a:picLocks noChangeAspect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6422345" y="11153538"/>
              <a:ext cx="861938" cy="873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2" name="图片 105"/>
            <p:cNvPicPr>
              <a:picLocks noChangeAspect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7651107" y="11147773"/>
              <a:ext cx="873314" cy="884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3" name="图片 95"/>
            <p:cNvPicPr>
              <a:picLocks noChangeAspect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348296" y="9922247"/>
              <a:ext cx="886384" cy="878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628" name="文本框 10"/>
            <p:cNvSpPr txBox="1">
              <a:spLocks noChangeArrowheads="1"/>
            </p:cNvSpPr>
            <p:nvPr/>
          </p:nvSpPr>
          <p:spPr bwMode="auto">
            <a:xfrm>
              <a:off x="2234682" y="5012111"/>
              <a:ext cx="1751620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电话会议</a:t>
              </a:r>
            </a:p>
          </p:txBody>
        </p:sp>
        <p:sp>
          <p:nvSpPr>
            <p:cNvPr id="1048629" name="文本框 10"/>
            <p:cNvSpPr txBox="1">
              <a:spLocks noChangeArrowheads="1"/>
            </p:cNvSpPr>
            <p:nvPr/>
          </p:nvSpPr>
          <p:spPr bwMode="auto">
            <a:xfrm>
              <a:off x="3422051" y="5012111"/>
              <a:ext cx="1939120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视频会议</a:t>
              </a:r>
            </a:p>
          </p:txBody>
        </p:sp>
        <p:sp>
          <p:nvSpPr>
            <p:cNvPr id="1048630" name="文本框 10"/>
            <p:cNvSpPr txBox="1">
              <a:spLocks noChangeArrowheads="1"/>
            </p:cNvSpPr>
            <p:nvPr/>
          </p:nvSpPr>
          <p:spPr bwMode="auto">
            <a:xfrm>
              <a:off x="862742" y="5006342"/>
              <a:ext cx="1935505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办公电话</a:t>
              </a:r>
            </a:p>
          </p:txBody>
        </p:sp>
        <p:sp>
          <p:nvSpPr>
            <p:cNvPr id="1048631" name="文本框 10"/>
            <p:cNvSpPr txBox="1">
              <a:spLocks noChangeArrowheads="1"/>
            </p:cNvSpPr>
            <p:nvPr/>
          </p:nvSpPr>
          <p:spPr bwMode="auto">
            <a:xfrm>
              <a:off x="4739960" y="5024987"/>
              <a:ext cx="1747843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企业邮箱</a:t>
              </a:r>
            </a:p>
          </p:txBody>
        </p:sp>
        <p:sp>
          <p:nvSpPr>
            <p:cNvPr id="1048632" name="文本框 10"/>
            <p:cNvSpPr txBox="1">
              <a:spLocks noChangeArrowheads="1"/>
            </p:cNvSpPr>
            <p:nvPr/>
          </p:nvSpPr>
          <p:spPr bwMode="auto">
            <a:xfrm>
              <a:off x="5928013" y="5006342"/>
              <a:ext cx="1912687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企业公告</a:t>
              </a:r>
            </a:p>
          </p:txBody>
        </p:sp>
        <p:sp>
          <p:nvSpPr>
            <p:cNvPr id="1048633" name="文本框 10"/>
            <p:cNvSpPr txBox="1">
              <a:spLocks noChangeArrowheads="1"/>
            </p:cNvSpPr>
            <p:nvPr/>
          </p:nvSpPr>
          <p:spPr bwMode="auto">
            <a:xfrm>
              <a:off x="7058292" y="5024987"/>
              <a:ext cx="2041523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</a:rPr>
                <a:t>企业红包</a:t>
              </a:r>
            </a:p>
          </p:txBody>
        </p:sp>
        <p:sp>
          <p:nvSpPr>
            <p:cNvPr id="1048634" name="文本框 10"/>
            <p:cNvSpPr txBox="1">
              <a:spLocks noChangeArrowheads="1"/>
            </p:cNvSpPr>
            <p:nvPr/>
          </p:nvSpPr>
          <p:spPr bwMode="auto">
            <a:xfrm>
              <a:off x="2305927" y="7050726"/>
              <a:ext cx="1583576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en-US" altLang="zh-CN" sz="1000">
                  <a:solidFill>
                    <a:schemeClr val="tx1"/>
                  </a:solidFill>
                  <a:effectLst/>
                  <a:sym typeface="Helvetica Light"/>
                </a:rPr>
                <a:t>DING</a:t>
              </a:r>
              <a:endParaRPr lang="zh-CN" altLang="en-US" sz="1000">
                <a:solidFill>
                  <a:schemeClr val="tx1"/>
                </a:solidFill>
                <a:effectLst/>
                <a:sym typeface="Helvetica Light"/>
              </a:endParaRPr>
            </a:p>
          </p:txBody>
        </p:sp>
        <p:sp>
          <p:nvSpPr>
            <p:cNvPr id="1048635" name="文本框 10"/>
            <p:cNvSpPr txBox="1">
              <a:spLocks noChangeArrowheads="1"/>
            </p:cNvSpPr>
            <p:nvPr/>
          </p:nvSpPr>
          <p:spPr bwMode="auto">
            <a:xfrm>
              <a:off x="3672724" y="7072055"/>
              <a:ext cx="1393411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已读未读</a:t>
              </a:r>
            </a:p>
          </p:txBody>
        </p:sp>
        <p:sp>
          <p:nvSpPr>
            <p:cNvPr id="1048636" name="文本框 10"/>
            <p:cNvSpPr txBox="1">
              <a:spLocks noChangeArrowheads="1"/>
            </p:cNvSpPr>
            <p:nvPr/>
          </p:nvSpPr>
          <p:spPr bwMode="auto">
            <a:xfrm>
              <a:off x="4840730" y="7072055"/>
              <a:ext cx="1485918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企业主页</a:t>
              </a:r>
            </a:p>
          </p:txBody>
        </p:sp>
        <p:sp>
          <p:nvSpPr>
            <p:cNvPr id="1048637" name="文本框 10"/>
            <p:cNvSpPr txBox="1">
              <a:spLocks noChangeArrowheads="1"/>
            </p:cNvSpPr>
            <p:nvPr/>
          </p:nvSpPr>
          <p:spPr bwMode="auto">
            <a:xfrm>
              <a:off x="7350374" y="7080093"/>
              <a:ext cx="1474783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密聊</a:t>
              </a:r>
            </a:p>
          </p:txBody>
        </p:sp>
        <p:sp>
          <p:nvSpPr>
            <p:cNvPr id="1048638" name="文本框 10"/>
            <p:cNvSpPr txBox="1">
              <a:spLocks noChangeArrowheads="1"/>
            </p:cNvSpPr>
            <p:nvPr/>
          </p:nvSpPr>
          <p:spPr bwMode="auto">
            <a:xfrm>
              <a:off x="5960282" y="7083394"/>
              <a:ext cx="1878528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外部联系人</a:t>
              </a:r>
            </a:p>
          </p:txBody>
        </p:sp>
        <p:sp>
          <p:nvSpPr>
            <p:cNvPr id="1048639" name="文本框 10"/>
            <p:cNvSpPr txBox="1">
              <a:spLocks noChangeArrowheads="1"/>
            </p:cNvSpPr>
            <p:nvPr/>
          </p:nvSpPr>
          <p:spPr bwMode="auto">
            <a:xfrm>
              <a:off x="932286" y="7064734"/>
              <a:ext cx="1706273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企业通讯录</a:t>
              </a:r>
            </a:p>
          </p:txBody>
        </p:sp>
        <p:sp>
          <p:nvSpPr>
            <p:cNvPr id="1048640" name="文本框 10"/>
            <p:cNvSpPr txBox="1">
              <a:spLocks noChangeArrowheads="1"/>
            </p:cNvSpPr>
            <p:nvPr/>
          </p:nvSpPr>
          <p:spPr bwMode="auto">
            <a:xfrm>
              <a:off x="898224" y="9054055"/>
              <a:ext cx="1778171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考勤打卡</a:t>
              </a:r>
            </a:p>
          </p:txBody>
        </p:sp>
        <p:sp>
          <p:nvSpPr>
            <p:cNvPr id="1048641" name="文本框 10"/>
            <p:cNvSpPr txBox="1">
              <a:spLocks noChangeArrowheads="1"/>
            </p:cNvSpPr>
            <p:nvPr/>
          </p:nvSpPr>
          <p:spPr bwMode="auto">
            <a:xfrm>
              <a:off x="2237083" y="9059329"/>
              <a:ext cx="1761816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签到</a:t>
              </a:r>
            </a:p>
          </p:txBody>
        </p:sp>
        <p:sp>
          <p:nvSpPr>
            <p:cNvPr id="1048642" name="文本框 10"/>
            <p:cNvSpPr txBox="1">
              <a:spLocks noChangeArrowheads="1"/>
            </p:cNvSpPr>
            <p:nvPr/>
          </p:nvSpPr>
          <p:spPr bwMode="auto">
            <a:xfrm>
              <a:off x="4690293" y="9097030"/>
              <a:ext cx="1729251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日志</a:t>
              </a:r>
            </a:p>
          </p:txBody>
        </p:sp>
        <p:sp>
          <p:nvSpPr>
            <p:cNvPr id="1048643" name="文本框 10"/>
            <p:cNvSpPr txBox="1">
              <a:spLocks noChangeArrowheads="1"/>
            </p:cNvSpPr>
            <p:nvPr/>
          </p:nvSpPr>
          <p:spPr bwMode="auto">
            <a:xfrm>
              <a:off x="3638771" y="9080657"/>
              <a:ext cx="1544877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审批</a:t>
              </a:r>
            </a:p>
          </p:txBody>
        </p:sp>
        <p:sp>
          <p:nvSpPr>
            <p:cNvPr id="1048644" name="文本框 10"/>
            <p:cNvSpPr txBox="1">
              <a:spLocks noChangeArrowheads="1"/>
            </p:cNvSpPr>
            <p:nvPr/>
          </p:nvSpPr>
          <p:spPr bwMode="auto">
            <a:xfrm>
              <a:off x="5898597" y="9101330"/>
              <a:ext cx="1904128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智能报表</a:t>
              </a:r>
            </a:p>
          </p:txBody>
        </p:sp>
        <p:sp>
          <p:nvSpPr>
            <p:cNvPr id="1048645" name="文本框 10"/>
            <p:cNvSpPr txBox="1">
              <a:spLocks noChangeArrowheads="1"/>
            </p:cNvSpPr>
            <p:nvPr/>
          </p:nvSpPr>
          <p:spPr bwMode="auto">
            <a:xfrm>
              <a:off x="7086794" y="9100704"/>
              <a:ext cx="1904128" cy="742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钉盘</a:t>
              </a:r>
            </a:p>
          </p:txBody>
        </p:sp>
        <p:sp>
          <p:nvSpPr>
            <p:cNvPr id="1048646" name="文本框 10"/>
            <p:cNvSpPr txBox="1">
              <a:spLocks noChangeArrowheads="1"/>
            </p:cNvSpPr>
            <p:nvPr/>
          </p:nvSpPr>
          <p:spPr bwMode="auto">
            <a:xfrm>
              <a:off x="3506845" y="12170535"/>
              <a:ext cx="2915497" cy="725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en-US" altLang="zh-CN" sz="1000" dirty="0">
                  <a:solidFill>
                    <a:schemeClr val="tx1"/>
                  </a:solidFill>
                  <a:effectLst/>
                  <a:sym typeface="Helvetica Light"/>
                </a:rPr>
                <a:t>7</a:t>
              </a:r>
              <a:r>
                <a:rPr lang="zh-CN" altLang="en-US" sz="1000" dirty="0">
                  <a:solidFill>
                    <a:schemeClr val="tx1"/>
                  </a:solidFill>
                  <a:effectLst/>
                  <a:sym typeface="Helvetica Light"/>
                </a:rPr>
                <a:t>*</a:t>
              </a:r>
              <a:r>
                <a:rPr lang="en-US" altLang="zh-CN" sz="1000" dirty="0">
                  <a:solidFill>
                    <a:schemeClr val="tx1"/>
                  </a:solidFill>
                  <a:effectLst/>
                  <a:sym typeface="Helvetica Light"/>
                </a:rPr>
                <a:t>12</a:t>
              </a:r>
              <a:r>
                <a:rPr lang="zh-CN" altLang="en-US" sz="1000" dirty="0">
                  <a:solidFill>
                    <a:schemeClr val="tx1"/>
                  </a:solidFill>
                  <a:effectLst/>
                  <a:sym typeface="Helvetica Light"/>
                </a:rPr>
                <a:t>小时客服</a:t>
              </a:r>
            </a:p>
          </p:txBody>
        </p:sp>
        <p:sp>
          <p:nvSpPr>
            <p:cNvPr id="1048647" name="文本框 10"/>
            <p:cNvSpPr txBox="1">
              <a:spLocks noChangeArrowheads="1"/>
            </p:cNvSpPr>
            <p:nvPr/>
          </p:nvSpPr>
          <p:spPr bwMode="auto">
            <a:xfrm>
              <a:off x="6165577" y="11939705"/>
              <a:ext cx="1422359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 dirty="0">
                  <a:solidFill>
                    <a:schemeClr val="tx1"/>
                  </a:solidFill>
                  <a:effectLst/>
                  <a:sym typeface="Helvetica Light"/>
                </a:rPr>
                <a:t>上门服务</a:t>
              </a:r>
            </a:p>
          </p:txBody>
        </p:sp>
        <p:sp>
          <p:nvSpPr>
            <p:cNvPr id="1048648" name="文本框 10"/>
            <p:cNvSpPr txBox="1">
              <a:spLocks noChangeArrowheads="1"/>
            </p:cNvSpPr>
            <p:nvPr/>
          </p:nvSpPr>
          <p:spPr bwMode="auto">
            <a:xfrm>
              <a:off x="7387680" y="11944001"/>
              <a:ext cx="1422359" cy="10885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>
                  <a:solidFill>
                    <a:schemeClr val="tx1"/>
                  </a:solidFill>
                  <a:effectLst/>
                  <a:sym typeface="Helvetica Light"/>
                </a:rPr>
                <a:t>专属服务</a:t>
              </a:r>
            </a:p>
          </p:txBody>
        </p:sp>
        <p:sp>
          <p:nvSpPr>
            <p:cNvPr id="1048649" name="文本框 10"/>
            <p:cNvSpPr txBox="1">
              <a:spLocks noChangeArrowheads="1"/>
            </p:cNvSpPr>
            <p:nvPr/>
          </p:nvSpPr>
          <p:spPr bwMode="auto">
            <a:xfrm>
              <a:off x="978057" y="10741673"/>
              <a:ext cx="1651742" cy="725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91440" rIns="182880" bIns="91440">
              <a:spAutoFit/>
            </a:bodyPr>
            <a:lstStyle>
              <a:defPPr>
                <a:defRPr lang="zh-CN"/>
              </a:defPPr>
              <a:lvl1pPr>
                <a:defRPr sz="4000" spc="150">
                  <a:gradFill>
                    <a:gsLst>
                      <a:gs pos="0">
                        <a:srgbClr val="FFFFFF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effectLst>
                    <a:outerShdw blurRad="127000" dist="76200" dir="5400000" algn="t" rotWithShape="0">
                      <a:srgbClr val="001536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defTabSz="2190618"/>
              <a:r>
                <a:rPr lang="zh-CN" altLang="en-US" sz="1000" dirty="0">
                  <a:solidFill>
                    <a:schemeClr val="tx1"/>
                  </a:solidFill>
                  <a:effectLst/>
                  <a:sym typeface="Helvetica Light"/>
                </a:rPr>
                <a:t>钉钉卡</a:t>
              </a:r>
            </a:p>
          </p:txBody>
        </p:sp>
        <p:sp>
          <p:nvSpPr>
            <p:cNvPr id="1048650" name="矩形 51"/>
            <p:cNvSpPr/>
            <p:nvPr/>
          </p:nvSpPr>
          <p:spPr>
            <a:xfrm>
              <a:off x="9199517" y="4378105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51" name="文本框 52"/>
            <p:cNvSpPr txBox="1"/>
            <p:nvPr/>
          </p:nvSpPr>
          <p:spPr>
            <a:xfrm>
              <a:off x="9236112" y="4598366"/>
              <a:ext cx="2009227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早</a:t>
              </a:r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晚报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外勤工作日志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日工作总结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工作分享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管理工作总结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52" name="圆角矩形 53"/>
            <p:cNvSpPr/>
            <p:nvPr/>
          </p:nvSpPr>
          <p:spPr>
            <a:xfrm>
              <a:off x="9199517" y="4015080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协同效率</a:t>
              </a:r>
            </a:p>
          </p:txBody>
        </p:sp>
        <p:sp>
          <p:nvSpPr>
            <p:cNvPr id="1048653" name="矩形 54"/>
            <p:cNvSpPr/>
            <p:nvPr/>
          </p:nvSpPr>
          <p:spPr>
            <a:xfrm>
              <a:off x="11734659" y="4378105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54" name="文本框 55"/>
            <p:cNvSpPr txBox="1"/>
            <p:nvPr/>
          </p:nvSpPr>
          <p:spPr>
            <a:xfrm>
              <a:off x="11771253" y="4598366"/>
              <a:ext cx="2009227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出纳现金记账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汇款凭证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现金核对表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资产调动申请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价格申请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55" name="圆角矩形 56"/>
            <p:cNvSpPr/>
            <p:nvPr/>
          </p:nvSpPr>
          <p:spPr>
            <a:xfrm>
              <a:off x="11734659" y="4015080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</a:p>
          </p:txBody>
        </p:sp>
        <p:sp>
          <p:nvSpPr>
            <p:cNvPr id="1048656" name="矩形 57"/>
            <p:cNvSpPr/>
            <p:nvPr/>
          </p:nvSpPr>
          <p:spPr>
            <a:xfrm>
              <a:off x="9197981" y="7212111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57" name="文本框 58"/>
            <p:cNvSpPr txBox="1"/>
            <p:nvPr/>
          </p:nvSpPr>
          <p:spPr>
            <a:xfrm>
              <a:off x="9234577" y="7432370"/>
              <a:ext cx="2009227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销售业绩日报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市场营销日报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渠道拓展日报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零售单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合同审批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58" name="圆角矩形 59"/>
            <p:cNvSpPr/>
            <p:nvPr/>
          </p:nvSpPr>
          <p:spPr>
            <a:xfrm>
              <a:off x="9197981" y="6849086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</a:t>
              </a:r>
            </a:p>
          </p:txBody>
        </p:sp>
        <p:sp>
          <p:nvSpPr>
            <p:cNvPr id="1048659" name="矩形 60"/>
            <p:cNvSpPr/>
            <p:nvPr/>
          </p:nvSpPr>
          <p:spPr>
            <a:xfrm>
              <a:off x="11733123" y="7212111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60" name="文本框 61"/>
            <p:cNvSpPr txBox="1"/>
            <p:nvPr/>
          </p:nvSpPr>
          <p:spPr>
            <a:xfrm>
              <a:off x="11769715" y="7432370"/>
              <a:ext cx="2009227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每周库存统计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订货审批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库存日报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验收差异处理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项目报备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61" name="圆角矩形 62"/>
            <p:cNvSpPr/>
            <p:nvPr/>
          </p:nvSpPr>
          <p:spPr>
            <a:xfrm>
              <a:off x="11733123" y="6849086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供应链</a:t>
              </a:r>
            </a:p>
          </p:txBody>
        </p:sp>
        <p:sp>
          <p:nvSpPr>
            <p:cNvPr id="1048662" name="矩形 63"/>
            <p:cNvSpPr/>
            <p:nvPr/>
          </p:nvSpPr>
          <p:spPr>
            <a:xfrm>
              <a:off x="9210245" y="10046115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63" name="文本框 64"/>
            <p:cNvSpPr txBox="1"/>
            <p:nvPr/>
          </p:nvSpPr>
          <p:spPr>
            <a:xfrm>
              <a:off x="9245236" y="10266377"/>
              <a:ext cx="1459439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外勤报备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快递寄送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总务报修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行程安排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64" name="圆角矩形 65"/>
            <p:cNvSpPr/>
            <p:nvPr/>
          </p:nvSpPr>
          <p:spPr>
            <a:xfrm>
              <a:off x="9210245" y="9683090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行政</a:t>
              </a:r>
            </a:p>
          </p:txBody>
        </p:sp>
        <p:sp>
          <p:nvSpPr>
            <p:cNvPr id="1048665" name="矩形 66"/>
            <p:cNvSpPr/>
            <p:nvPr/>
          </p:nvSpPr>
          <p:spPr>
            <a:xfrm>
              <a:off x="11745387" y="10046115"/>
              <a:ext cx="1982786" cy="210795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66" name="文本框 67"/>
            <p:cNvSpPr txBox="1"/>
            <p:nvPr/>
          </p:nvSpPr>
          <p:spPr>
            <a:xfrm>
              <a:off x="11781979" y="10266377"/>
              <a:ext cx="2009227" cy="2375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每日分享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新人成长日志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读书感悟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团建通知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活动策划案</a:t>
              </a:r>
              <a:endPara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67" name="圆角矩形 68"/>
            <p:cNvSpPr/>
            <p:nvPr/>
          </p:nvSpPr>
          <p:spPr>
            <a:xfrm>
              <a:off x="11745387" y="9683090"/>
              <a:ext cx="198278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企业文化</a:t>
              </a:r>
            </a:p>
          </p:txBody>
        </p:sp>
        <p:sp>
          <p:nvSpPr>
            <p:cNvPr id="1048668" name="文本框 69"/>
            <p:cNvSpPr txBox="1"/>
            <p:nvPr/>
          </p:nvSpPr>
          <p:spPr>
            <a:xfrm>
              <a:off x="11021644" y="12154073"/>
              <a:ext cx="928392" cy="659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sp>
          <p:nvSpPr>
            <p:cNvPr id="1048669" name="矩形 70"/>
            <p:cNvSpPr/>
            <p:nvPr/>
          </p:nvSpPr>
          <p:spPr>
            <a:xfrm>
              <a:off x="14225273" y="7702958"/>
              <a:ext cx="9876070" cy="5299248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70" name="圆角矩形 71"/>
            <p:cNvSpPr/>
            <p:nvPr/>
          </p:nvSpPr>
          <p:spPr>
            <a:xfrm>
              <a:off x="14457851" y="7266168"/>
              <a:ext cx="2261454" cy="576064"/>
            </a:xfrm>
            <a:prstGeom prst="roundRect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阿里资源体系</a:t>
              </a:r>
            </a:p>
          </p:txBody>
        </p:sp>
        <p:sp>
          <p:nvSpPr>
            <p:cNvPr id="1048671" name="矩形 72"/>
            <p:cNvSpPr/>
            <p:nvPr/>
          </p:nvSpPr>
          <p:spPr>
            <a:xfrm>
              <a:off x="888349" y="3730518"/>
              <a:ext cx="7933326" cy="9080144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72" name="圆角矩形 73"/>
            <p:cNvSpPr/>
            <p:nvPr/>
          </p:nvSpPr>
          <p:spPr>
            <a:xfrm>
              <a:off x="1026085" y="11957398"/>
              <a:ext cx="2261454" cy="5760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钉钉主要功能</a:t>
              </a:r>
              <a:endPara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3" name="矩形 74"/>
            <p:cNvSpPr/>
            <p:nvPr/>
          </p:nvSpPr>
          <p:spPr>
            <a:xfrm>
              <a:off x="3456787" y="10768215"/>
              <a:ext cx="5368374" cy="2042446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74" name="圆角矩形 75"/>
            <p:cNvSpPr/>
            <p:nvPr/>
          </p:nvSpPr>
          <p:spPr>
            <a:xfrm>
              <a:off x="5199317" y="10384810"/>
              <a:ext cx="2261454" cy="5760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服务保障体系</a:t>
              </a:r>
            </a:p>
          </p:txBody>
        </p:sp>
        <p:sp>
          <p:nvSpPr>
            <p:cNvPr id="1048675" name="矩形 76"/>
            <p:cNvSpPr/>
            <p:nvPr/>
          </p:nvSpPr>
          <p:spPr>
            <a:xfrm>
              <a:off x="14225273" y="4168468"/>
              <a:ext cx="9876070" cy="2800232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1048676" name="圆角矩形 77"/>
            <p:cNvSpPr/>
            <p:nvPr/>
          </p:nvSpPr>
          <p:spPr>
            <a:xfrm>
              <a:off x="14457851" y="3731678"/>
              <a:ext cx="2261454" cy="576064"/>
            </a:xfrm>
            <a:prstGeom prst="roundRect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商会钉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7" name="圆角矩形 78"/>
            <p:cNvSpPr/>
            <p:nvPr/>
          </p:nvSpPr>
          <p:spPr>
            <a:xfrm>
              <a:off x="14873076" y="4482403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商会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8" name="圆角矩形 79"/>
            <p:cNvSpPr/>
            <p:nvPr/>
          </p:nvSpPr>
          <p:spPr>
            <a:xfrm>
              <a:off x="17962035" y="4482403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商会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党建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9" name="圆角矩形 80"/>
            <p:cNvSpPr/>
            <p:nvPr/>
          </p:nvSpPr>
          <p:spPr>
            <a:xfrm>
              <a:off x="14873076" y="5292793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0" name="圆角矩形 81"/>
            <p:cNvSpPr/>
            <p:nvPr/>
          </p:nvSpPr>
          <p:spPr>
            <a:xfrm>
              <a:off x="17962033" y="5292793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企业差旅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1" name="圆角矩形 82"/>
            <p:cNvSpPr/>
            <p:nvPr/>
          </p:nvSpPr>
          <p:spPr>
            <a:xfrm>
              <a:off x="21050991" y="4473237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商会投融资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2" name="圆角矩形 83"/>
            <p:cNvSpPr/>
            <p:nvPr/>
          </p:nvSpPr>
          <p:spPr>
            <a:xfrm>
              <a:off x="21050989" y="5306626"/>
              <a:ext cx="2902996" cy="57606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企业社群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83" name="圆角矩形 84"/>
            <p:cNvSpPr/>
            <p:nvPr/>
          </p:nvSpPr>
          <p:spPr>
            <a:xfrm>
              <a:off x="14873076" y="6141841"/>
              <a:ext cx="9080910" cy="638854"/>
            </a:xfrm>
            <a:prstGeom prst="roundRect">
              <a:avLst/>
            </a:prstGeom>
            <a:solidFill>
              <a:schemeClr val="accent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平台服务</a:t>
              </a:r>
            </a:p>
          </p:txBody>
        </p:sp>
        <p:pic>
          <p:nvPicPr>
            <p:cNvPr id="2097184" name="图片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543131" y="11631863"/>
              <a:ext cx="2606274" cy="794758"/>
            </a:xfrm>
            <a:prstGeom prst="rect">
              <a:avLst/>
            </a:prstGeom>
          </p:spPr>
        </p:pic>
        <p:pic>
          <p:nvPicPr>
            <p:cNvPr id="2097185" name="图片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37423" y="10281623"/>
              <a:ext cx="1757834" cy="1159470"/>
            </a:xfrm>
            <a:prstGeom prst="rect">
              <a:avLst/>
            </a:prstGeom>
          </p:spPr>
        </p:pic>
        <p:pic>
          <p:nvPicPr>
            <p:cNvPr id="2097186" name="图片 8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9439501" y="10538581"/>
              <a:ext cx="2028794" cy="645550"/>
            </a:xfrm>
            <a:prstGeom prst="rect">
              <a:avLst/>
            </a:prstGeom>
          </p:spPr>
        </p:pic>
        <p:pic>
          <p:nvPicPr>
            <p:cNvPr id="2097187" name="图片 88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9877141" y="8263078"/>
              <a:ext cx="1712226" cy="457424"/>
            </a:xfrm>
            <a:prstGeom prst="rect">
              <a:avLst/>
            </a:prstGeom>
          </p:spPr>
        </p:pic>
        <p:pic>
          <p:nvPicPr>
            <p:cNvPr id="2097188" name="Picture 2" descr="L:\Projects_HK\A\Avatar\Roadshow\Logos\Alibaba.com_horizontal.jpg"/>
            <p:cNvPicPr>
              <a:picLocks noChangeAspect="1" noChangeArrowheads="1"/>
            </p:cNvPicPr>
            <p:nvPr/>
          </p:nvPicPr>
          <p:blipFill>
            <a:blip r:embed="rId29" cstate="screen"/>
            <a:srcRect/>
            <a:stretch>
              <a:fillRect/>
            </a:stretch>
          </p:blipFill>
          <p:spPr bwMode="auto">
            <a:xfrm>
              <a:off x="14654142" y="9323725"/>
              <a:ext cx="2354664" cy="55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189" name="Picture 14" descr="Z:\IBD_Reprographics\Francis Leung\Logos\Juhuasuan logo.jpg"/>
            <p:cNvPicPr>
              <a:picLocks noChangeAspect="1" noChangeArrowheads="1"/>
            </p:cNvPicPr>
            <p:nvPr/>
          </p:nvPicPr>
          <p:blipFill>
            <a:blip r:embed="rId30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079571" y="8156596"/>
              <a:ext cx="1687422" cy="685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190" name="Picture 15" descr="Z:\IBD_Reprographics\Francis Leung\Logos\Taobao.com logo.jpg"/>
            <p:cNvPicPr>
              <a:picLocks noChangeAspect="1" noChangeArrowheads="1"/>
            </p:cNvPicPr>
            <p:nvPr/>
          </p:nvPicPr>
          <p:blipFill>
            <a:blip r:embed="rId31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304237" y="7987697"/>
              <a:ext cx="1933290" cy="924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191" name="图片 92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6553287" y="8086130"/>
              <a:ext cx="1244954" cy="848312"/>
            </a:xfrm>
            <a:prstGeom prst="rect">
              <a:avLst/>
            </a:prstGeom>
          </p:spPr>
        </p:pic>
        <p:pic>
          <p:nvPicPr>
            <p:cNvPr id="2097192" name="图片 93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9757651" y="9277463"/>
              <a:ext cx="1822706" cy="646334"/>
            </a:xfrm>
            <a:prstGeom prst="rect">
              <a:avLst/>
            </a:prstGeom>
          </p:spPr>
        </p:pic>
        <p:pic>
          <p:nvPicPr>
            <p:cNvPr id="2097193" name="图片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155065" y="8883293"/>
              <a:ext cx="2515234" cy="1414418"/>
            </a:xfrm>
            <a:prstGeom prst="rect">
              <a:avLst/>
            </a:prstGeom>
          </p:spPr>
        </p:pic>
        <p:pic>
          <p:nvPicPr>
            <p:cNvPr id="2097194" name="Picture 2" descr="L:\Projects_HK\A\Avatar\Roadshow\Logos\YunOS logo_horizontal.jpg"/>
            <p:cNvPicPr>
              <a:picLocks noChangeAspect="1" noChangeArrowheads="1"/>
            </p:cNvPicPr>
            <p:nvPr/>
          </p:nvPicPr>
          <p:blipFill>
            <a:blip r:embed="rId35" cstate="screen"/>
            <a:srcRect/>
            <a:stretch>
              <a:fillRect/>
            </a:stretch>
          </p:blipFill>
          <p:spPr bwMode="auto">
            <a:xfrm>
              <a:off x="19712457" y="11702804"/>
              <a:ext cx="2469190" cy="624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195" name="图片 96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1826977" y="7904679"/>
              <a:ext cx="2115578" cy="987270"/>
            </a:xfrm>
            <a:prstGeom prst="rect">
              <a:avLst/>
            </a:prstGeom>
          </p:spPr>
        </p:pic>
        <p:pic>
          <p:nvPicPr>
            <p:cNvPr id="2097196" name="图片 97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21847524" y="9243890"/>
              <a:ext cx="1704760" cy="727520"/>
            </a:xfrm>
            <a:prstGeom prst="rect">
              <a:avLst/>
            </a:prstGeom>
          </p:spPr>
        </p:pic>
        <p:sp>
          <p:nvSpPr>
            <p:cNvPr id="1048684" name="文本框 98"/>
            <p:cNvSpPr txBox="1"/>
            <p:nvPr/>
          </p:nvSpPr>
          <p:spPr>
            <a:xfrm>
              <a:off x="18949498" y="12299552"/>
              <a:ext cx="928392" cy="659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pic>
          <p:nvPicPr>
            <p:cNvPr id="2097197" name="图片 99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301597" y="10288338"/>
              <a:ext cx="1607786" cy="1178640"/>
            </a:xfrm>
            <a:prstGeom prst="rect">
              <a:avLst/>
            </a:prstGeom>
          </p:spPr>
        </p:pic>
        <p:pic>
          <p:nvPicPr>
            <p:cNvPr id="2097198" name="图片 10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2005507" y="10142435"/>
              <a:ext cx="1058782" cy="1298658"/>
            </a:xfrm>
            <a:prstGeom prst="rect">
              <a:avLst/>
            </a:prstGeom>
          </p:spPr>
        </p:pic>
        <p:sp>
          <p:nvSpPr>
            <p:cNvPr id="1048685" name="矩形 101"/>
            <p:cNvSpPr/>
            <p:nvPr/>
          </p:nvSpPr>
          <p:spPr>
            <a:xfrm>
              <a:off x="7733531" y="1473586"/>
              <a:ext cx="8756634" cy="725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/>
                <a:t>组织化沟通和协同全方位高效、安全的解决方案</a:t>
              </a:r>
              <a:endParaRPr lang="zh-CN" altLang="en-US" sz="1050" dirty="0"/>
            </a:p>
          </p:txBody>
        </p:sp>
      </p:grpSp>
      <p:sp>
        <p:nvSpPr>
          <p:cNvPr id="1048686" name="矩形 105"/>
          <p:cNvSpPr/>
          <p:nvPr/>
        </p:nvSpPr>
        <p:spPr>
          <a:xfrm>
            <a:off x="162077" y="187275"/>
            <a:ext cx="7109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基于阿里巴巴钉钉开放生态，打造属于商会自己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的数字化平台</a:t>
            </a:r>
            <a:endParaRPr lang="zh-CN" altLang="en-US" sz="2000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25" y="1649384"/>
            <a:ext cx="1781783" cy="1060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9720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499" y="1589266"/>
            <a:ext cx="1590675" cy="1181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48687" name="矩形 4"/>
          <p:cNvSpPr/>
          <p:nvPr/>
        </p:nvSpPr>
        <p:spPr>
          <a:xfrm>
            <a:off x="2996118" y="316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学习强国</a:t>
            </a:r>
          </a:p>
        </p:txBody>
      </p:sp>
      <p:sp>
        <p:nvSpPr>
          <p:cNvPr id="1048688" name="矩形 5"/>
          <p:cNvSpPr/>
          <p:nvPr/>
        </p:nvSpPr>
        <p:spPr>
          <a:xfrm>
            <a:off x="7067927" y="31710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浙政钉</a:t>
            </a:r>
          </a:p>
        </p:txBody>
      </p:sp>
      <p:pic>
        <p:nvPicPr>
          <p:cNvPr id="2097201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576" y="4263233"/>
            <a:ext cx="2505192" cy="9430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48689" name="矩形 7"/>
          <p:cNvSpPr/>
          <p:nvPr/>
        </p:nvSpPr>
        <p:spPr>
          <a:xfrm>
            <a:off x="9295562" y="581441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中广核</a:t>
            </a:r>
          </a:p>
        </p:txBody>
      </p:sp>
      <p:pic>
        <p:nvPicPr>
          <p:cNvPr id="2097202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068" y="4078567"/>
            <a:ext cx="1665051" cy="1383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690" name="矩形 9"/>
          <p:cNvSpPr/>
          <p:nvPr/>
        </p:nvSpPr>
        <p:spPr>
          <a:xfrm>
            <a:off x="1782062" y="581441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金融钉</a:t>
            </a:r>
            <a:endParaRPr lang="zh-CN" altLang="en-US" dirty="0"/>
          </a:p>
        </p:txBody>
      </p:sp>
      <p:pic>
        <p:nvPicPr>
          <p:cNvPr id="2097203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1" y="4263233"/>
            <a:ext cx="1748038" cy="9163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48691" name="矩形 11"/>
          <p:cNvSpPr/>
          <p:nvPr/>
        </p:nvSpPr>
        <p:spPr>
          <a:xfrm>
            <a:off x="5163482" y="58144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中投集团</a:t>
            </a:r>
          </a:p>
        </p:txBody>
      </p:sp>
      <p:sp>
        <p:nvSpPr>
          <p:cNvPr id="1048692" name="矩形 12"/>
          <p:cNvSpPr/>
          <p:nvPr/>
        </p:nvSpPr>
        <p:spPr>
          <a:xfrm>
            <a:off x="535567" y="47195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阿里钉钉赋能新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endParaRPr lang="zh-CN" altLang="en-US" sz="2000" b="1" dirty="0">
              <a:solidFill>
                <a:srgbClr val="1064B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1"/>
          <p:cNvGrpSpPr/>
          <p:nvPr/>
        </p:nvGrpSpPr>
        <p:grpSpPr>
          <a:xfrm>
            <a:off x="447961" y="2026722"/>
            <a:ext cx="11565021" cy="3913075"/>
            <a:chOff x="1061572" y="2472852"/>
            <a:chExt cx="9557868" cy="3233946"/>
          </a:xfrm>
        </p:grpSpPr>
        <p:sp>
          <p:nvSpPr>
            <p:cNvPr id="1048693" name="Shape 160" descr="Oval 21"/>
            <p:cNvSpPr/>
            <p:nvPr/>
          </p:nvSpPr>
          <p:spPr>
            <a:xfrm>
              <a:off x="3955940" y="3070541"/>
              <a:ext cx="1472205" cy="1471711"/>
            </a:xfrm>
            <a:prstGeom prst="ellipse">
              <a:avLst/>
            </a:prstGeom>
            <a:gradFill>
              <a:gsLst>
                <a:gs pos="0">
                  <a:srgbClr val="4B60DE"/>
                </a:gs>
                <a:gs pos="100000">
                  <a:srgbClr val="58B1F1"/>
                </a:gs>
              </a:gsLst>
              <a:lin ang="2018812"/>
            </a:gradFill>
            <a:ln w="12700">
              <a:miter lim="400000"/>
            </a:ln>
            <a:effectLst>
              <a:outerShdw blurRad="381000" dist="151852" dir="5400000" rotWithShape="0">
                <a:srgbClr val="000000">
                  <a:alpha val="100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66" hangingPunct="0">
                <a:defRPr sz="6000">
                  <a:latin typeface="+mj-lt"/>
                  <a:ea typeface="+mj-ea"/>
                  <a:cs typeface="+mj-cs"/>
                  <a:sym typeface="PingFang SC Semibold"/>
                </a:defRPr>
              </a:pPr>
              <a:r>
                <a:rPr sz="28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共享</a:t>
              </a:r>
            </a:p>
            <a:p>
              <a:pPr marL="228600" marR="228600" indent="-228600" algn="ctr" defTabSz="228600" hangingPunct="0">
                <a:lnSpc>
                  <a:spcPct val="110000"/>
                </a:lnSpc>
                <a:defRPr sz="2600"/>
              </a:pPr>
              <a:r>
                <a:rPr sz="12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 </a:t>
              </a:r>
              <a:r>
                <a:rPr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以</a:t>
              </a:r>
              <a:r>
                <a:rPr lang="zh-CN" altLang="en-US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共享机制促进</a:t>
              </a:r>
              <a: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/>
              </a:r>
              <a:b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</a:br>
              <a:r>
                <a:rPr sz="1000" b="1" kern="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资源</a:t>
              </a:r>
              <a:r>
                <a:rPr lang="zh-CN" altLang="en-US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效率</a:t>
              </a:r>
              <a:endParaRPr sz="1000" b="1" kern="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/>
              </a:endParaRPr>
            </a:p>
          </p:txBody>
        </p:sp>
        <p:sp>
          <p:nvSpPr>
            <p:cNvPr id="1048694" name="Shape 161" descr="Oval 21"/>
            <p:cNvSpPr/>
            <p:nvPr/>
          </p:nvSpPr>
          <p:spPr>
            <a:xfrm>
              <a:off x="6252867" y="3070294"/>
              <a:ext cx="1472205" cy="1472205"/>
            </a:xfrm>
            <a:prstGeom prst="ellipse">
              <a:avLst/>
            </a:prstGeom>
            <a:gradFill>
              <a:gsLst>
                <a:gs pos="0">
                  <a:srgbClr val="4E43DE"/>
                </a:gs>
                <a:gs pos="100000">
                  <a:srgbClr val="898CF1"/>
                </a:gs>
              </a:gsLst>
              <a:lin ang="2018812"/>
            </a:gradFill>
            <a:ln w="12700">
              <a:miter lim="400000"/>
            </a:ln>
            <a:effectLst>
              <a:outerShdw blurRad="381000" dist="151852" dir="5400000" rotWithShape="0">
                <a:srgbClr val="000000">
                  <a:alpha val="100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66" hangingPunct="0">
                <a:defRPr sz="6000">
                  <a:latin typeface="+mj-lt"/>
                  <a:ea typeface="+mj-ea"/>
                  <a:cs typeface="+mj-cs"/>
                  <a:sym typeface="PingFang SC Semibold"/>
                </a:defRPr>
              </a:pPr>
              <a:r>
                <a:rPr sz="28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绿色</a:t>
              </a:r>
            </a:p>
            <a:p>
              <a:pPr marL="228600" marR="228600" indent="-228600" algn="ctr" defTabSz="228600" hangingPunct="0">
                <a:lnSpc>
                  <a:spcPct val="110000"/>
                </a:lnSpc>
                <a:defRPr sz="2800"/>
              </a:pPr>
              <a:r>
                <a:rPr sz="14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 </a:t>
              </a:r>
              <a:r>
                <a:rPr sz="1000" b="1" kern="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以数据量化</a:t>
              </a:r>
              <a:r>
                <a:rPr lang="zh-CN" altLang="en-US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推动</a:t>
              </a:r>
              <a: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/>
              </a:r>
              <a:b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</a:br>
              <a:r>
                <a:rPr sz="1000" b="1" kern="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绿色发展</a:t>
              </a:r>
              <a:endParaRPr sz="1000" b="1" kern="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/>
              </a:endParaRPr>
            </a:p>
          </p:txBody>
        </p:sp>
        <p:sp>
          <p:nvSpPr>
            <p:cNvPr id="1048695" name="Shape 162" descr="Group 9"/>
            <p:cNvSpPr/>
            <p:nvPr/>
          </p:nvSpPr>
          <p:spPr>
            <a:xfrm>
              <a:off x="1658726" y="3070294"/>
              <a:ext cx="1472205" cy="1472205"/>
            </a:xfrm>
            <a:prstGeom prst="ellipse">
              <a:avLst/>
            </a:prstGeom>
            <a:gradFill>
              <a:gsLst>
                <a:gs pos="0">
                  <a:srgbClr val="02C1DE"/>
                </a:gs>
                <a:gs pos="100000">
                  <a:srgbClr val="3E88F1"/>
                </a:gs>
              </a:gsLst>
              <a:lin ang="1738612"/>
            </a:gradFill>
            <a:ln w="12700">
              <a:miter lim="400000"/>
            </a:ln>
            <a:effectLst>
              <a:outerShdw blurRad="381000" dist="151852" dir="5400000" rotWithShape="0">
                <a:srgbClr val="000000">
                  <a:alpha val="100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66" hangingPunct="0">
                <a:defRPr sz="6000">
                  <a:latin typeface="+mj-lt"/>
                  <a:ea typeface="+mj-ea"/>
                  <a:cs typeface="+mj-cs"/>
                  <a:sym typeface="PingFang SC Semibold"/>
                </a:defRPr>
              </a:pPr>
              <a:r>
                <a:rPr sz="28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创新</a:t>
              </a:r>
            </a:p>
            <a:p>
              <a:pPr marR="228600" algn="ctr" defTabSz="228600" hangingPunct="0">
                <a:lnSpc>
                  <a:spcPct val="110000"/>
                </a:lnSpc>
                <a:defRPr sz="2800"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rPr sz="14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  <a:t> </a:t>
              </a:r>
              <a:r>
                <a:rPr sz="1000" b="1" kern="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以</a:t>
              </a:r>
              <a:r>
                <a:rPr sz="1000" b="1" kern="0" dirty="0" err="1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  <a:t>应用创新</a:t>
              </a:r>
              <a:r>
                <a:rPr lang="zh-CN" altLang="en-US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  <a:t>提升</a:t>
              </a:r>
              <a: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  <a:t/>
              </a:r>
              <a:br>
                <a:rPr lang="en-US" altLang="zh-CN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</a:br>
              <a:r>
                <a:rPr lang="zh-CN" altLang="en-US"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Regular"/>
                </a:rPr>
                <a:t>用户体验</a:t>
              </a:r>
              <a:endParaRPr sz="1000" b="1" kern="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PingFang SC Regular"/>
              </a:endParaRPr>
            </a:p>
          </p:txBody>
        </p:sp>
        <p:sp>
          <p:nvSpPr>
            <p:cNvPr id="1048696" name="Shape 163" descr="Oval 21"/>
            <p:cNvSpPr/>
            <p:nvPr/>
          </p:nvSpPr>
          <p:spPr>
            <a:xfrm>
              <a:off x="8549792" y="3070294"/>
              <a:ext cx="1472205" cy="1472205"/>
            </a:xfrm>
            <a:prstGeom prst="ellipse">
              <a:avLst/>
            </a:prstGeom>
            <a:gradFill>
              <a:gsLst>
                <a:gs pos="0">
                  <a:srgbClr val="31DEB3"/>
                </a:gs>
                <a:gs pos="100000">
                  <a:srgbClr val="638DF1"/>
                </a:gs>
              </a:gsLst>
              <a:lin ang="2018812"/>
            </a:gradFill>
            <a:ln w="12700">
              <a:miter lim="400000"/>
            </a:ln>
            <a:effectLst>
              <a:outerShdw blurRad="381000" dist="151852" dir="5400000" rotWithShape="0">
                <a:srgbClr val="000000">
                  <a:alpha val="1001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algn="ctr" defTabSz="410766" hangingPunct="0">
                <a:defRPr sz="6000">
                  <a:latin typeface="+mj-lt"/>
                  <a:ea typeface="+mj-ea"/>
                  <a:cs typeface="+mj-cs"/>
                  <a:sym typeface="PingFang SC Semibold"/>
                </a:defRPr>
              </a:pPr>
              <a:r>
                <a:rPr sz="28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开放</a:t>
              </a:r>
            </a:p>
            <a:p>
              <a:pPr marL="228600" marR="228600" indent="-228600" algn="ctr" defTabSz="228600" hangingPunct="0">
                <a:lnSpc>
                  <a:spcPct val="110000"/>
                </a:lnSpc>
                <a:defRPr sz="2600"/>
              </a:pPr>
              <a:r>
                <a:rPr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/>
                </a:rPr>
                <a:t> </a:t>
              </a:r>
              <a:r>
                <a:rPr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以开放平台共建</a:t>
              </a:r>
            </a:p>
            <a:p>
              <a:pPr marL="228600" marR="228600" indent="-228600" algn="ctr" defTabSz="228600" hangingPunct="0">
                <a:lnSpc>
                  <a:spcPct val="110000"/>
                </a:lnSpc>
                <a:defRPr sz="2100">
                  <a:latin typeface="+mj-lt"/>
                  <a:ea typeface="+mj-ea"/>
                  <a:cs typeface="+mj-cs"/>
                  <a:sym typeface="PingFang SC Semibold"/>
                </a:defRPr>
              </a:pPr>
              <a:r>
                <a:rPr sz="1000" b="1" kern="0" dirty="0">
                  <a:solidFill>
                    <a:srgbClr val="FFFFFF"/>
                  </a:solidFill>
                  <a:latin typeface="Microsoft YaHei" charset="-122"/>
                  <a:ea typeface="Microsoft YaHei" charset="-122"/>
                  <a:cs typeface="Microsoft YaHei" charset="-122"/>
                  <a:sym typeface="PingFang SC Semibold"/>
                </a:rPr>
                <a:t> 服务体系</a:t>
              </a:r>
            </a:p>
          </p:txBody>
        </p:sp>
        <p:sp>
          <p:nvSpPr>
            <p:cNvPr id="1048697" name="Shape 164" descr="Group 9"/>
            <p:cNvSpPr/>
            <p:nvPr/>
          </p:nvSpPr>
          <p:spPr>
            <a:xfrm>
              <a:off x="1061572" y="2472852"/>
              <a:ext cx="2667089" cy="2667089"/>
            </a:xfrm>
            <a:prstGeom prst="ellipse">
              <a:avLst/>
            </a:prstGeom>
            <a:ln w="12700">
              <a:solidFill>
                <a:srgbClr val="6C6C6C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698" name="Shape 165" descr="Group 9"/>
            <p:cNvSpPr/>
            <p:nvPr/>
          </p:nvSpPr>
          <p:spPr>
            <a:xfrm>
              <a:off x="3358498" y="2472852"/>
              <a:ext cx="2667089" cy="2667089"/>
            </a:xfrm>
            <a:prstGeom prst="ellipse">
              <a:avLst/>
            </a:prstGeom>
            <a:ln w="12700">
              <a:solidFill>
                <a:srgbClr val="6C6C6C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699" name="Shape 166" descr="Group 9"/>
            <p:cNvSpPr/>
            <p:nvPr/>
          </p:nvSpPr>
          <p:spPr>
            <a:xfrm>
              <a:off x="5655425" y="2472852"/>
              <a:ext cx="2667090" cy="2667090"/>
            </a:xfrm>
            <a:prstGeom prst="ellipse">
              <a:avLst/>
            </a:prstGeom>
            <a:ln w="12700">
              <a:solidFill>
                <a:srgbClr val="6C6C6C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0" name="Shape 167" descr="Group 9"/>
            <p:cNvSpPr/>
            <p:nvPr/>
          </p:nvSpPr>
          <p:spPr>
            <a:xfrm>
              <a:off x="7952350" y="2472852"/>
              <a:ext cx="2667090" cy="2667089"/>
            </a:xfrm>
            <a:prstGeom prst="ellipse">
              <a:avLst/>
            </a:prstGeom>
            <a:ln w="12700">
              <a:solidFill>
                <a:srgbClr val="6C6C6C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1" name="Shape 170"/>
            <p:cNvSpPr/>
            <p:nvPr/>
          </p:nvSpPr>
          <p:spPr>
            <a:xfrm>
              <a:off x="2089792" y="5341948"/>
              <a:ext cx="568338" cy="36485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/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应用创新</a:t>
              </a:r>
              <a:endParaRPr lang="en-US" sz="12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CN" altLang="en-US"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用户体验</a:t>
              </a:r>
              <a:endParaRPr sz="12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048702" name="Shape 171" descr="Group 9"/>
            <p:cNvSpPr/>
            <p:nvPr/>
          </p:nvSpPr>
          <p:spPr>
            <a:xfrm>
              <a:off x="2325358" y="5072306"/>
              <a:ext cx="138940" cy="138940"/>
            </a:xfrm>
            <a:prstGeom prst="ellipse">
              <a:avLst/>
            </a:prstGeom>
            <a:solidFill>
              <a:srgbClr val="211F28"/>
            </a:solidFill>
            <a:ln w="25400">
              <a:solidFill>
                <a:srgbClr val="FFFFFF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3" name="Shape 172" descr="Group 9"/>
            <p:cNvSpPr/>
            <p:nvPr/>
          </p:nvSpPr>
          <p:spPr>
            <a:xfrm>
              <a:off x="4622573" y="5072306"/>
              <a:ext cx="138940" cy="138940"/>
            </a:xfrm>
            <a:prstGeom prst="ellipse">
              <a:avLst/>
            </a:prstGeom>
            <a:solidFill>
              <a:srgbClr val="211F28"/>
            </a:solidFill>
            <a:ln w="25400">
              <a:solidFill>
                <a:srgbClr val="FFFFFF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4" name="Shape 173" descr="Group 9"/>
            <p:cNvSpPr/>
            <p:nvPr/>
          </p:nvSpPr>
          <p:spPr>
            <a:xfrm>
              <a:off x="6919499" y="5072306"/>
              <a:ext cx="138940" cy="138940"/>
            </a:xfrm>
            <a:prstGeom prst="ellipse">
              <a:avLst/>
            </a:prstGeom>
            <a:solidFill>
              <a:srgbClr val="211F28"/>
            </a:solidFill>
            <a:ln w="25400">
              <a:solidFill>
                <a:srgbClr val="FFFFFF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5" name="Shape 174" descr="Group 9"/>
            <p:cNvSpPr/>
            <p:nvPr/>
          </p:nvSpPr>
          <p:spPr>
            <a:xfrm>
              <a:off x="9216424" y="5072306"/>
              <a:ext cx="138940" cy="138940"/>
            </a:xfrm>
            <a:prstGeom prst="ellipse">
              <a:avLst/>
            </a:prstGeom>
            <a:solidFill>
              <a:srgbClr val="211F28"/>
            </a:solidFill>
            <a:ln w="25400">
              <a:solidFill>
                <a:srgbClr val="FFFFFF"/>
              </a:solidFill>
              <a:miter/>
            </a:ln>
          </p:spPr>
          <p:txBody>
            <a:bodyPr lIns="35719" tIns="35719" rIns="35719" bIns="35719" anchor="ctr"/>
            <a:lstStyle/>
            <a:p>
              <a:pPr algn="ctr" defTabSz="410766" hangingPunct="0"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pPr>
              <a:endParaRPr sz="2400" b="1" ker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  <a:sym typeface="Helvetica"/>
              </a:endParaRPr>
            </a:p>
          </p:txBody>
        </p:sp>
        <p:sp>
          <p:nvSpPr>
            <p:cNvPr id="1048706" name="Shape 175"/>
            <p:cNvSpPr/>
            <p:nvPr/>
          </p:nvSpPr>
          <p:spPr>
            <a:xfrm>
              <a:off x="4387007" y="5341947"/>
              <a:ext cx="568338" cy="36485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/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CN" altLang="en-US"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共享机制</a:t>
              </a:r>
              <a:endParaRPr lang="en-US" altLang="zh-CN" sz="12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资源</a:t>
              </a:r>
              <a:r>
                <a:rPr lang="zh-CN" altLang="en-US"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效率</a:t>
              </a:r>
              <a:endParaRPr sz="12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</p:txBody>
        </p:sp>
        <p:sp>
          <p:nvSpPr>
            <p:cNvPr id="1048707" name="Shape 176"/>
            <p:cNvSpPr/>
            <p:nvPr/>
          </p:nvSpPr>
          <p:spPr>
            <a:xfrm>
              <a:off x="8980859" y="5341947"/>
              <a:ext cx="568338" cy="36485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/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CN" altLang="en-US"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开放平台</a:t>
              </a:r>
              <a:endParaRPr lang="en-US" altLang="zh-CN" sz="12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Helvetica Light"/>
              </a:endParaRPr>
            </a:p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服务体系</a:t>
              </a:r>
            </a:p>
          </p:txBody>
        </p:sp>
        <p:sp>
          <p:nvSpPr>
            <p:cNvPr id="1048708" name="Shape 177"/>
            <p:cNvSpPr/>
            <p:nvPr/>
          </p:nvSpPr>
          <p:spPr>
            <a:xfrm>
              <a:off x="6683933" y="5341947"/>
              <a:ext cx="568338" cy="364850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5719" tIns="35719" rIns="35719" bIns="35719" anchor="ctr">
              <a:spAutoFit/>
            </a:bodyPr>
            <a:lstStyle/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数据量化</a:t>
              </a:r>
            </a:p>
            <a:p>
              <a:pPr defTabSz="321469" hangingPunct="0">
                <a:defRPr sz="2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200" b="1" kern="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Helvetica Light"/>
                </a:rPr>
                <a:t>绿色发展</a:t>
              </a:r>
            </a:p>
          </p:txBody>
        </p:sp>
      </p:grpSp>
      <p:sp>
        <p:nvSpPr>
          <p:cNvPr id="1048709" name="矩形 18"/>
          <p:cNvSpPr/>
          <p:nvPr/>
        </p:nvSpPr>
        <p:spPr>
          <a:xfrm>
            <a:off x="783044" y="335763"/>
            <a:ext cx="31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0766" hangingPunct="0"/>
            <a:r>
              <a:rPr lang="zh-CN" altLang="en-US" b="1" kern="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“渝商钉”商会</a:t>
            </a:r>
            <a:r>
              <a:rPr lang="zh-CN" altLang="en-US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钉</a:t>
            </a:r>
            <a:r>
              <a:rPr lang="zh-CN" altLang="en-US" b="1" kern="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建设理念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封面_画板-2.png" descr="封面_画板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1999" cy="59315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45728" name="直接连接符 32"/>
          <p:cNvCxnSpPr>
            <a:cxnSpLocks/>
          </p:cNvCxnSpPr>
          <p:nvPr/>
        </p:nvCxnSpPr>
        <p:spPr>
          <a:xfrm flipV="1">
            <a:off x="412115" y="897890"/>
            <a:ext cx="11777345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0" name="矩形 35"/>
          <p:cNvSpPr/>
          <p:nvPr/>
        </p:nvSpPr>
        <p:spPr>
          <a:xfrm>
            <a:off x="412115" y="846455"/>
            <a:ext cx="414020" cy="78105"/>
          </a:xfrm>
          <a:prstGeom prst="rect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文本框 1"/>
          <p:cNvSpPr txBox="1"/>
          <p:nvPr/>
        </p:nvSpPr>
        <p:spPr>
          <a:xfrm>
            <a:off x="344805" y="329565"/>
            <a:ext cx="5764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“渝商钉”</a:t>
            </a:r>
            <a:r>
              <a:rPr lang="zh-CN" altLang="en-US" sz="2000" b="1" kern="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商会钉</a:t>
            </a:r>
            <a:r>
              <a:rPr lang="zh-CN" altLang="en-US" sz="2000" b="1" dirty="0" smtClean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数字化</a:t>
            </a:r>
            <a:r>
              <a:rPr lang="zh-CN" altLang="en-US" sz="2000" b="1" dirty="0"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服务平台建设目标</a:t>
            </a:r>
          </a:p>
        </p:txBody>
      </p:sp>
      <p:sp>
        <p:nvSpPr>
          <p:cNvPr id="1048712" name="矩形 47"/>
          <p:cNvSpPr/>
          <p:nvPr/>
        </p:nvSpPr>
        <p:spPr>
          <a:xfrm>
            <a:off x="7350097" y="2994251"/>
            <a:ext cx="4704609" cy="2824401"/>
          </a:xfrm>
          <a:prstGeom prst="rect">
            <a:avLst/>
          </a:prstGeom>
          <a:solidFill>
            <a:srgbClr val="3093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48713" name="文本框 48"/>
          <p:cNvSpPr txBox="1"/>
          <p:nvPr/>
        </p:nvSpPr>
        <p:spPr>
          <a:xfrm>
            <a:off x="7766822" y="2930452"/>
            <a:ext cx="4028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解决商会管理松散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杂乱问题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支撑多级行业</a:t>
            </a:r>
            <a:r>
              <a:rPr lang="zh-CN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监督和服务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体系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加强企业党建工作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推进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企业数字化升级转型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企业投融资困难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2" name="组合 49"/>
          <p:cNvGrpSpPr/>
          <p:nvPr/>
        </p:nvGrpSpPr>
        <p:grpSpPr>
          <a:xfrm>
            <a:off x="0" y="1447151"/>
            <a:ext cx="7237709" cy="4886352"/>
            <a:chOff x="419553" y="758961"/>
            <a:chExt cx="9345575" cy="6119236"/>
          </a:xfrm>
        </p:grpSpPr>
        <p:sp>
          <p:nvSpPr>
            <p:cNvPr id="1048714" name="椭圆 50"/>
            <p:cNvSpPr/>
            <p:nvPr/>
          </p:nvSpPr>
          <p:spPr>
            <a:xfrm>
              <a:off x="2585277" y="1147766"/>
              <a:ext cx="5429320" cy="5429320"/>
            </a:xfrm>
            <a:prstGeom prst="ellipse">
              <a:avLst/>
            </a:prstGeom>
            <a:solidFill>
              <a:srgbClr val="D24977">
                <a:lumMod val="20000"/>
                <a:lumOff val="80000"/>
                <a:alpha val="20000"/>
              </a:srgbClr>
            </a:solidFill>
            <a:ln w="12700" cap="flat" cmpd="sng" algn="ctr">
              <a:solidFill>
                <a:srgbClr val="D24977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048715" name="椭圆 51"/>
            <p:cNvSpPr/>
            <p:nvPr/>
          </p:nvSpPr>
          <p:spPr>
            <a:xfrm>
              <a:off x="4125002" y="2696413"/>
              <a:ext cx="2358778" cy="2358778"/>
            </a:xfrm>
            <a:prstGeom prst="ellipse">
              <a:avLst/>
            </a:prstGeom>
            <a:solidFill>
              <a:srgbClr val="D24977">
                <a:lumMod val="20000"/>
                <a:lumOff val="80000"/>
              </a:srgbClr>
            </a:solidFill>
            <a:ln w="12700" cap="flat" cmpd="sng" algn="ctr">
              <a:solidFill>
                <a:srgbClr val="D2497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grpSp>
          <p:nvGrpSpPr>
            <p:cNvPr id="63" name="组 6"/>
            <p:cNvGrpSpPr/>
            <p:nvPr/>
          </p:nvGrpSpPr>
          <p:grpSpPr>
            <a:xfrm>
              <a:off x="4915158" y="1174517"/>
              <a:ext cx="1363277" cy="740822"/>
              <a:chOff x="5264530" y="1310697"/>
              <a:chExt cx="1363277" cy="740822"/>
            </a:xfrm>
          </p:grpSpPr>
          <p:sp>
            <p:nvSpPr>
              <p:cNvPr id="1048716" name="文本框 93"/>
              <p:cNvSpPr txBox="1"/>
              <p:nvPr/>
            </p:nvSpPr>
            <p:spPr>
              <a:xfrm>
                <a:off x="5356268" y="1531186"/>
                <a:ext cx="1271539" cy="52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物业行政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主管部门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05" name="图片 8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4530" y="1310697"/>
                <a:ext cx="703091" cy="703091"/>
              </a:xfrm>
              <a:prstGeom prst="rect">
                <a:avLst/>
              </a:prstGeom>
            </p:spPr>
          </p:pic>
        </p:grpSp>
        <p:grpSp>
          <p:nvGrpSpPr>
            <p:cNvPr id="64" name="组 7"/>
            <p:cNvGrpSpPr/>
            <p:nvPr/>
          </p:nvGrpSpPr>
          <p:grpSpPr>
            <a:xfrm>
              <a:off x="6881176" y="2813768"/>
              <a:ext cx="1107784" cy="506655"/>
              <a:chOff x="8508901" y="2530738"/>
              <a:chExt cx="1107784" cy="506655"/>
            </a:xfrm>
          </p:grpSpPr>
          <p:sp>
            <p:nvSpPr>
              <p:cNvPr id="1048717" name="文本框 93"/>
              <p:cNvSpPr txBox="1"/>
              <p:nvPr/>
            </p:nvSpPr>
            <p:spPr>
              <a:xfrm>
                <a:off x="8508901" y="2684584"/>
                <a:ext cx="1107784" cy="31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第三方机构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06" name="图片 8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9800" y="2530738"/>
                <a:ext cx="506655" cy="506655"/>
              </a:xfrm>
              <a:prstGeom prst="rect">
                <a:avLst/>
              </a:prstGeom>
            </p:spPr>
          </p:pic>
        </p:grpSp>
        <p:grpSp>
          <p:nvGrpSpPr>
            <p:cNvPr id="65" name="组 34"/>
            <p:cNvGrpSpPr/>
            <p:nvPr/>
          </p:nvGrpSpPr>
          <p:grpSpPr>
            <a:xfrm>
              <a:off x="6669522" y="4643817"/>
              <a:ext cx="957852" cy="660624"/>
              <a:chOff x="9101557" y="4393694"/>
              <a:chExt cx="957852" cy="660624"/>
            </a:xfrm>
          </p:grpSpPr>
          <p:sp>
            <p:nvSpPr>
              <p:cNvPr id="1048718" name="文本框 93"/>
              <p:cNvSpPr txBox="1"/>
              <p:nvPr/>
            </p:nvSpPr>
            <p:spPr>
              <a:xfrm>
                <a:off x="9101557" y="4533985"/>
                <a:ext cx="933917" cy="520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公共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服务企业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07" name="图片 7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16309" y="4393694"/>
                <a:ext cx="543100" cy="543101"/>
              </a:xfrm>
              <a:prstGeom prst="rect">
                <a:avLst/>
              </a:prstGeom>
            </p:spPr>
          </p:pic>
        </p:grpSp>
        <p:grpSp>
          <p:nvGrpSpPr>
            <p:cNvPr id="66" name="组 35"/>
            <p:cNvGrpSpPr/>
            <p:nvPr/>
          </p:nvGrpSpPr>
          <p:grpSpPr>
            <a:xfrm>
              <a:off x="5005027" y="5866417"/>
              <a:ext cx="1139781" cy="600680"/>
              <a:chOff x="5696862" y="5752210"/>
              <a:chExt cx="1139781" cy="600680"/>
            </a:xfrm>
          </p:grpSpPr>
          <p:sp>
            <p:nvSpPr>
              <p:cNvPr id="1048719" name="文本框 93"/>
              <p:cNvSpPr txBox="1"/>
              <p:nvPr/>
            </p:nvSpPr>
            <p:spPr>
              <a:xfrm>
                <a:off x="5902725" y="5752210"/>
                <a:ext cx="933918" cy="317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政府条口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08" name="图片 7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6862" y="5794169"/>
                <a:ext cx="581069" cy="558721"/>
              </a:xfrm>
              <a:prstGeom prst="rect">
                <a:avLst/>
              </a:prstGeom>
            </p:spPr>
          </p:pic>
        </p:grpSp>
        <p:grpSp>
          <p:nvGrpSpPr>
            <p:cNvPr id="67" name="组 38"/>
            <p:cNvGrpSpPr/>
            <p:nvPr/>
          </p:nvGrpSpPr>
          <p:grpSpPr>
            <a:xfrm>
              <a:off x="2847772" y="4538758"/>
              <a:ext cx="1803625" cy="602385"/>
              <a:chOff x="2288699" y="5517447"/>
              <a:chExt cx="1281745" cy="479549"/>
            </a:xfrm>
          </p:grpSpPr>
          <p:sp>
            <p:nvSpPr>
              <p:cNvPr id="1048720" name="文本框 93"/>
              <p:cNvSpPr txBox="1"/>
              <p:nvPr/>
            </p:nvSpPr>
            <p:spPr>
              <a:xfrm>
                <a:off x="2519187" y="5517447"/>
                <a:ext cx="1051257" cy="41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物业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服务企业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09" name="图片 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8699" y="5517447"/>
                <a:ext cx="436143" cy="479549"/>
              </a:xfrm>
              <a:prstGeom prst="rect">
                <a:avLst/>
              </a:prstGeom>
            </p:spPr>
          </p:pic>
        </p:grpSp>
        <p:grpSp>
          <p:nvGrpSpPr>
            <p:cNvPr id="68" name="组 63"/>
            <p:cNvGrpSpPr/>
            <p:nvPr/>
          </p:nvGrpSpPr>
          <p:grpSpPr>
            <a:xfrm>
              <a:off x="2707911" y="2752116"/>
              <a:ext cx="1474918" cy="670354"/>
              <a:chOff x="1392078" y="3018408"/>
              <a:chExt cx="1474918" cy="670354"/>
            </a:xfrm>
          </p:grpSpPr>
          <p:sp>
            <p:nvSpPr>
              <p:cNvPr id="1048721" name="文本框 93"/>
              <p:cNvSpPr txBox="1"/>
              <p:nvPr/>
            </p:nvSpPr>
            <p:spPr>
              <a:xfrm>
                <a:off x="1823653" y="3259811"/>
                <a:ext cx="1043343" cy="31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7188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ingFang SC" charset="-122"/>
                    <a:ea typeface="PingFang SC" charset="-122"/>
                    <a:cs typeface="PingFang SC" charset="-122"/>
                  </a:rPr>
                  <a:t>业主居民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endParaRPr>
              </a:p>
            </p:txBody>
          </p:sp>
          <p:pic>
            <p:nvPicPr>
              <p:cNvPr id="2097210" name="图片 7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2078" y="3018408"/>
                <a:ext cx="670354" cy="670354"/>
              </a:xfrm>
              <a:prstGeom prst="rect">
                <a:avLst/>
              </a:prstGeom>
            </p:spPr>
          </p:pic>
        </p:grpSp>
        <p:sp>
          <p:nvSpPr>
            <p:cNvPr id="1048722" name="矩形标注 58"/>
            <p:cNvSpPr/>
            <p:nvPr/>
          </p:nvSpPr>
          <p:spPr>
            <a:xfrm>
              <a:off x="894403" y="2512665"/>
              <a:ext cx="1530967" cy="793167"/>
            </a:xfrm>
            <a:prstGeom prst="wedgeRectCallout">
              <a:avLst>
                <a:gd name="adj1" fmla="val 65996"/>
                <a:gd name="adj2" fmla="val 22643"/>
              </a:avLst>
            </a:prstGeom>
            <a:solidFill>
              <a:srgbClr val="59BD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2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商会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服务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公共服务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商业服务</a:t>
              </a:r>
            </a:p>
          </p:txBody>
        </p:sp>
        <p:sp>
          <p:nvSpPr>
            <p:cNvPr id="1048723" name="矩形标注 59"/>
            <p:cNvSpPr/>
            <p:nvPr/>
          </p:nvSpPr>
          <p:spPr>
            <a:xfrm>
              <a:off x="419553" y="4377983"/>
              <a:ext cx="2146965" cy="904938"/>
            </a:xfrm>
            <a:prstGeom prst="wedgeRectCallout">
              <a:avLst>
                <a:gd name="adj1" fmla="val 63213"/>
                <a:gd name="adj2" fmla="val 14070"/>
              </a:avLst>
            </a:prstGeom>
            <a:solidFill>
              <a:srgbClr val="F2934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共享清洁、共享绿化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共享维修、共享安保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共享商业、共享收益</a:t>
              </a:r>
            </a:p>
          </p:txBody>
        </p:sp>
        <p:sp>
          <p:nvSpPr>
            <p:cNvPr id="1048724" name="矩形标注 60"/>
            <p:cNvSpPr/>
            <p:nvPr/>
          </p:nvSpPr>
          <p:spPr>
            <a:xfrm>
              <a:off x="2407316" y="6085030"/>
              <a:ext cx="2244080" cy="793167"/>
            </a:xfrm>
            <a:prstGeom prst="wedgeRectCallout">
              <a:avLst>
                <a:gd name="adj1" fmla="val 58722"/>
                <a:gd name="adj2" fmla="val 1920"/>
              </a:avLst>
            </a:prstGeom>
            <a:solidFill>
              <a:srgbClr val="7A80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数据共享、业务协同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（</a:t>
              </a: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政府、银行、商会、企业、员工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……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）</a:t>
              </a:r>
            </a:p>
          </p:txBody>
        </p:sp>
        <p:sp>
          <p:nvSpPr>
            <p:cNvPr id="1048725" name="矩形标注 61"/>
            <p:cNvSpPr/>
            <p:nvPr/>
          </p:nvSpPr>
          <p:spPr>
            <a:xfrm>
              <a:off x="7815917" y="4854047"/>
              <a:ext cx="1698249" cy="793167"/>
            </a:xfrm>
            <a:prstGeom prst="wedgeRectCallout">
              <a:avLst>
                <a:gd name="adj1" fmla="val -56457"/>
                <a:gd name="adj2" fmla="val -20267"/>
              </a:avLst>
            </a:prstGeom>
            <a:solidFill>
              <a:srgbClr val="54BCE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公共服务保障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服务反馈与提升</a:t>
              </a:r>
            </a:p>
          </p:txBody>
        </p:sp>
        <p:sp>
          <p:nvSpPr>
            <p:cNvPr id="1048726" name="矩形标注 62"/>
            <p:cNvSpPr/>
            <p:nvPr/>
          </p:nvSpPr>
          <p:spPr>
            <a:xfrm>
              <a:off x="8066879" y="2851540"/>
              <a:ext cx="1698249" cy="793167"/>
            </a:xfrm>
            <a:prstGeom prst="wedgeRectCallout">
              <a:avLst>
                <a:gd name="adj1" fmla="val -63263"/>
                <a:gd name="adj2" fmla="val -16122"/>
              </a:avLst>
            </a:prstGeom>
            <a:solidFill>
              <a:srgbClr val="E881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共享服务提供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共享收益</a:t>
              </a:r>
            </a:p>
          </p:txBody>
        </p:sp>
        <p:sp>
          <p:nvSpPr>
            <p:cNvPr id="1048727" name="矩形标注 63"/>
            <p:cNvSpPr/>
            <p:nvPr/>
          </p:nvSpPr>
          <p:spPr>
            <a:xfrm>
              <a:off x="6737319" y="758961"/>
              <a:ext cx="2177034" cy="793167"/>
            </a:xfrm>
            <a:prstGeom prst="wedgeRectCallout">
              <a:avLst>
                <a:gd name="adj1" fmla="val -79285"/>
                <a:gd name="adj2" fmla="val -2307"/>
              </a:avLst>
            </a:prstGeom>
            <a:solidFill>
              <a:srgbClr val="ED737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行政管理、行业监管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资源整合、平台共享</a:t>
              </a:r>
            </a:p>
          </p:txBody>
        </p:sp>
        <p:sp>
          <p:nvSpPr>
            <p:cNvPr id="1048728" name="椭圆 64"/>
            <p:cNvSpPr/>
            <p:nvPr/>
          </p:nvSpPr>
          <p:spPr>
            <a:xfrm>
              <a:off x="5215540" y="2571504"/>
              <a:ext cx="238788" cy="238788"/>
            </a:xfrm>
            <a:prstGeom prst="ellipse">
              <a:avLst/>
            </a:prstGeom>
            <a:solidFill>
              <a:srgbClr val="F49E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048729" name="椭圆 65"/>
            <p:cNvSpPr/>
            <p:nvPr/>
          </p:nvSpPr>
          <p:spPr>
            <a:xfrm>
              <a:off x="5184589" y="4948823"/>
              <a:ext cx="238788" cy="238788"/>
            </a:xfrm>
            <a:prstGeom prst="ellipse">
              <a:avLst/>
            </a:prstGeom>
            <a:solidFill>
              <a:srgbClr val="F49E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048730" name="椭圆 66"/>
            <p:cNvSpPr/>
            <p:nvPr/>
          </p:nvSpPr>
          <p:spPr>
            <a:xfrm>
              <a:off x="3996229" y="3756408"/>
              <a:ext cx="238788" cy="238788"/>
            </a:xfrm>
            <a:prstGeom prst="ellipse">
              <a:avLst/>
            </a:prstGeom>
            <a:solidFill>
              <a:srgbClr val="F49E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048731" name="椭圆 67"/>
            <p:cNvSpPr/>
            <p:nvPr/>
          </p:nvSpPr>
          <p:spPr>
            <a:xfrm>
              <a:off x="6375468" y="3738397"/>
              <a:ext cx="238788" cy="238788"/>
            </a:xfrm>
            <a:prstGeom prst="ellipse">
              <a:avLst/>
            </a:prstGeom>
            <a:solidFill>
              <a:srgbClr val="F49E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1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048732" name="矩形 68"/>
            <p:cNvSpPr/>
            <p:nvPr/>
          </p:nvSpPr>
          <p:spPr>
            <a:xfrm>
              <a:off x="4996335" y="2236147"/>
              <a:ext cx="586181" cy="317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rPr>
                <a:t>共建</a:t>
              </a:r>
            </a:p>
          </p:txBody>
        </p:sp>
        <p:sp>
          <p:nvSpPr>
            <p:cNvPr id="1048733" name="矩形 69"/>
            <p:cNvSpPr/>
            <p:nvPr/>
          </p:nvSpPr>
          <p:spPr>
            <a:xfrm>
              <a:off x="6566731" y="3690539"/>
              <a:ext cx="586181" cy="317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rPr>
                <a:t>共治</a:t>
              </a:r>
            </a:p>
          </p:txBody>
        </p:sp>
        <p:sp>
          <p:nvSpPr>
            <p:cNvPr id="1048734" name="矩形 70"/>
            <p:cNvSpPr/>
            <p:nvPr/>
          </p:nvSpPr>
          <p:spPr>
            <a:xfrm>
              <a:off x="4976771" y="5157682"/>
              <a:ext cx="586181" cy="317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rPr>
                <a:t>共生</a:t>
              </a:r>
            </a:p>
          </p:txBody>
        </p:sp>
        <p:sp>
          <p:nvSpPr>
            <p:cNvPr id="1048735" name="矩形 71"/>
            <p:cNvSpPr/>
            <p:nvPr/>
          </p:nvSpPr>
          <p:spPr>
            <a:xfrm>
              <a:off x="3318195" y="3750754"/>
              <a:ext cx="586181" cy="317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ingFang SC" charset="-122"/>
                  <a:ea typeface="PingFang SC" charset="-122"/>
                  <a:cs typeface="PingFang SC" charset="-122"/>
                </a:rPr>
                <a:t>共享</a:t>
              </a:r>
            </a:p>
          </p:txBody>
        </p:sp>
      </p:grpSp>
      <p:pic>
        <p:nvPicPr>
          <p:cNvPr id="2097211" name="图片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1383" y="3636231"/>
            <a:ext cx="1348773" cy="565252"/>
          </a:xfrm>
          <a:prstGeom prst="rect">
            <a:avLst/>
          </a:prstGeom>
        </p:spPr>
      </p:pic>
      <p:sp>
        <p:nvSpPr>
          <p:cNvPr id="1048736" name="矩形 2"/>
          <p:cNvSpPr/>
          <p:nvPr/>
        </p:nvSpPr>
        <p:spPr>
          <a:xfrm>
            <a:off x="7350098" y="1317652"/>
            <a:ext cx="4704609" cy="1484094"/>
          </a:xfrm>
          <a:prstGeom prst="rect">
            <a:avLst/>
          </a:prstGeom>
          <a:solidFill>
            <a:srgbClr val="3093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zh-CN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建立以</a:t>
            </a:r>
            <a:r>
              <a:rPr lang="zh-CN" altLang="zh-CN" sz="2400" b="1" kern="0" dirty="0">
                <a:solidFill>
                  <a:schemeClr val="accent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“两个平台、一个中心”</a:t>
            </a:r>
            <a:r>
              <a:rPr lang="zh-CN" altLang="zh-CN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为核心</a:t>
            </a:r>
            <a:r>
              <a:rPr lang="zh-CN" altLang="zh-CN" sz="2000" b="1" kern="0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的</a:t>
            </a:r>
            <a:r>
              <a:rPr lang="zh-CN" altLang="en-US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商会</a:t>
            </a:r>
            <a:r>
              <a:rPr lang="zh-CN" altLang="zh-CN" sz="2000" b="1" kern="0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服务系统</a:t>
            </a:r>
            <a:r>
              <a:rPr lang="zh-CN" altLang="en-US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，</a:t>
            </a:r>
            <a:r>
              <a:rPr lang="zh-CN" altLang="en-US" sz="2000" b="1" kern="0" dirty="0" smtClean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为商会与企业搭建</a:t>
            </a:r>
            <a:r>
              <a:rPr lang="zh-CN" altLang="en-US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“最多跑一次”一站式服务大平台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矩形 2"/>
          <p:cNvSpPr/>
          <p:nvPr/>
        </p:nvSpPr>
        <p:spPr>
          <a:xfrm>
            <a:off x="-8890" y="-635"/>
            <a:ext cx="12209780" cy="685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38" name="圆角矩形 50"/>
          <p:cNvSpPr/>
          <p:nvPr/>
        </p:nvSpPr>
        <p:spPr>
          <a:xfrm>
            <a:off x="3947478" y="2484120"/>
            <a:ext cx="5516880" cy="1158240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739" name="文本框 21"/>
          <p:cNvSpPr txBox="1"/>
          <p:nvPr/>
        </p:nvSpPr>
        <p:spPr>
          <a:xfrm>
            <a:off x="4474210" y="2716917"/>
            <a:ext cx="4463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zh-CN" altLang="en-US" sz="4000" b="1" dirty="0">
                <a:ln>
                  <a:noFill/>
                </a:ln>
                <a:solidFill>
                  <a:srgbClr val="1064BA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</a:p>
        </p:txBody>
      </p:sp>
      <p:sp>
        <p:nvSpPr>
          <p:cNvPr id="1048740" name="椭圆 49"/>
          <p:cNvSpPr/>
          <p:nvPr/>
        </p:nvSpPr>
        <p:spPr>
          <a:xfrm>
            <a:off x="3057420" y="2476500"/>
            <a:ext cx="1188720" cy="1188720"/>
          </a:xfrm>
          <a:prstGeom prst="ellipse">
            <a:avLst/>
          </a:pr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1064BA"/>
                </a:solidFill>
              </a:ln>
              <a:solidFill>
                <a:srgbClr val="1064BA"/>
              </a:solidFill>
            </a:endParaRPr>
          </a:p>
        </p:txBody>
      </p:sp>
      <p:sp>
        <p:nvSpPr>
          <p:cNvPr id="1048741" name="圆角矩形 54"/>
          <p:cNvSpPr/>
          <p:nvPr/>
        </p:nvSpPr>
        <p:spPr>
          <a:xfrm>
            <a:off x="3606920" y="1749552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742" name="圆角矩形 55"/>
          <p:cNvSpPr/>
          <p:nvPr/>
        </p:nvSpPr>
        <p:spPr>
          <a:xfrm>
            <a:off x="8252383" y="4048104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D6DCE5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8743" name="文本框 56"/>
          <p:cNvSpPr txBox="1"/>
          <p:nvPr/>
        </p:nvSpPr>
        <p:spPr>
          <a:xfrm>
            <a:off x="3179975" y="2516862"/>
            <a:ext cx="943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>
                <a:ln>
                  <a:noFill/>
                </a:ln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lang="zh-CN" altLang="en-US" dirty="0"/>
              <a:t>二</a:t>
            </a:r>
          </a:p>
        </p:txBody>
      </p:sp>
      <p:sp>
        <p:nvSpPr>
          <p:cNvPr id="1048744" name="任意多边形 1"/>
          <p:cNvSpPr/>
          <p:nvPr/>
        </p:nvSpPr>
        <p:spPr>
          <a:xfrm rot="16200000" flipV="1">
            <a:off x="-2626995" y="2617470"/>
            <a:ext cx="6805295" cy="1569085"/>
          </a:xfrm>
          <a:custGeom>
            <a:avLst/>
            <a:gdLst>
              <a:gd name="connsiteX0" fmla="*/ 6260239 w 6260239"/>
              <a:gd name="connsiteY0" fmla="*/ 1443042 h 1443042"/>
              <a:gd name="connsiteX1" fmla="*/ 6260239 w 6260239"/>
              <a:gd name="connsiteY1" fmla="*/ 1370077 h 1443042"/>
              <a:gd name="connsiteX2" fmla="*/ 3239468 w 6260239"/>
              <a:gd name="connsiteY2" fmla="*/ 0 h 1443042"/>
              <a:gd name="connsiteX3" fmla="*/ 0 w 6260239"/>
              <a:gd name="connsiteY3" fmla="*/ 1443042 h 144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239" h="1443042">
                <a:moveTo>
                  <a:pt x="6260239" y="1443042"/>
                </a:moveTo>
                <a:lnTo>
                  <a:pt x="6260239" y="1370077"/>
                </a:lnTo>
                <a:lnTo>
                  <a:pt x="3239468" y="0"/>
                </a:lnTo>
                <a:lnTo>
                  <a:pt x="0" y="1443042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45" name="任意多边形 32"/>
          <p:cNvSpPr/>
          <p:nvPr/>
        </p:nvSpPr>
        <p:spPr>
          <a:xfrm rot="2700000">
            <a:off x="11774170" y="2860040"/>
            <a:ext cx="851535" cy="851535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106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2449</Words>
  <Application>Microsoft Macintosh PowerPoint</Application>
  <PresentationFormat>Widescreen</PresentationFormat>
  <Paragraphs>578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68" baseType="lpstr">
      <vt:lpstr>Arial Unicode MS</vt:lpstr>
      <vt:lpstr>Calibri</vt:lpstr>
      <vt:lpstr>Calibri Light</vt:lpstr>
      <vt:lpstr>Helvetica</vt:lpstr>
      <vt:lpstr>Helvetica Light</vt:lpstr>
      <vt:lpstr>Hiragino Sans GB W3</vt:lpstr>
      <vt:lpstr>Impact</vt:lpstr>
      <vt:lpstr>MComic PRC Medium</vt:lpstr>
      <vt:lpstr>Microsoft YaHei</vt:lpstr>
      <vt:lpstr>Noto Sans CJK JP Regular</vt:lpstr>
      <vt:lpstr>PingFang SC</vt:lpstr>
      <vt:lpstr>PingFang SC Regular</vt:lpstr>
      <vt:lpstr>PingFang SC Semibold</vt:lpstr>
      <vt:lpstr>STFangsong</vt:lpstr>
      <vt:lpstr>Wingdings</vt:lpstr>
      <vt:lpstr>仿宋_GB2312</vt:lpstr>
      <vt:lpstr>华文行楷</vt:lpstr>
      <vt:lpstr>宋体</vt:lpstr>
      <vt:lpstr>张海山锐谐体</vt:lpstr>
      <vt:lpstr>微软雅黑</vt:lpstr>
      <vt:lpstr>方正兰亭准黑_GBK</vt:lpstr>
      <vt:lpstr>等线</vt:lpstr>
      <vt:lpstr>黑体</vt:lpstr>
      <vt:lpstr>Arial</vt:lpstr>
      <vt:lpstr>1_Office 主题</vt:lpstr>
      <vt:lpstr>Office 主题</vt:lpstr>
      <vt:lpstr>2_Office 主题</vt:lpstr>
      <vt:lpstr>3_Office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云服务-阿里商旅</vt:lpstr>
      <vt:lpstr>云服务-天猫企业购</vt:lpstr>
      <vt:lpstr>“渝商钉”商城</vt:lpstr>
      <vt:lpstr>“渝商钉”社群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unique</dc:creator>
  <cp:lastModifiedBy>he qiao</cp:lastModifiedBy>
  <cp:revision>1</cp:revision>
  <dcterms:created xsi:type="dcterms:W3CDTF">2016-06-19T17:58:00Z</dcterms:created>
  <dcterms:modified xsi:type="dcterms:W3CDTF">2020-01-03T04:26:42Z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